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516" r:id="rId3"/>
    <p:sldId id="391" r:id="rId4"/>
    <p:sldId id="284" r:id="rId5"/>
    <p:sldId id="348" r:id="rId7"/>
    <p:sldId id="368" r:id="rId8"/>
    <p:sldId id="482" r:id="rId9"/>
    <p:sldId id="369" r:id="rId10"/>
    <p:sldId id="483" r:id="rId11"/>
    <p:sldId id="586" r:id="rId12"/>
    <p:sldId id="484" r:id="rId13"/>
    <p:sldId id="400" r:id="rId14"/>
    <p:sldId id="370" r:id="rId15"/>
    <p:sldId id="355" r:id="rId16"/>
    <p:sldId id="558" r:id="rId17"/>
    <p:sldId id="493" r:id="rId18"/>
    <p:sldId id="494" r:id="rId19"/>
    <p:sldId id="495" r:id="rId20"/>
    <p:sldId id="589" r:id="rId21"/>
    <p:sldId id="588" r:id="rId22"/>
    <p:sldId id="497" r:id="rId23"/>
    <p:sldId id="559" r:id="rId24"/>
    <p:sldId id="398" r:id="rId25"/>
    <p:sldId id="541" r:id="rId26"/>
    <p:sldId id="399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F47264"/>
    <a:srgbClr val="FF2D6C"/>
    <a:srgbClr val="FA477E"/>
    <a:srgbClr val="FA2D6C"/>
    <a:srgbClr val="EE8952"/>
    <a:srgbClr val="45B2A8"/>
    <a:srgbClr val="84CBC5"/>
    <a:srgbClr val="F8D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8" autoAdjust="0"/>
    <p:restoredTop sz="94643"/>
  </p:normalViewPr>
  <p:slideViewPr>
    <p:cSldViewPr snapToGrid="0">
      <p:cViewPr varScale="1">
        <p:scale>
          <a:sx n="83" d="100"/>
          <a:sy n="83" d="100"/>
        </p:scale>
        <p:origin x="588" y="72"/>
      </p:cViewPr>
      <p:guideLst>
        <p:guide orient="horz" pos="23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45C2-3550-44CA-BD00-6BEA66C0F3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EE12C-F394-4785-898D-F21C5BFF13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EE12C-F394-4785-898D-F21C5BFF13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DD89-DA72-4956-8961-85B6562EBF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8F1E-C324-4ECD-9D66-17513A2AE6B7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hyperlink" Target="http://dgpt.fy.chaoxing.com/" TargetMode="Externa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5610" y="286385"/>
            <a:ext cx="6037580" cy="1191260"/>
          </a:xfrm>
        </p:spPr>
        <p:txBody>
          <a:bodyPr>
            <a:norm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请扫描下方二维码，下载学习通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https://passport2.chaoxing.com/images/guide/ewm.png"/>
          <p:cNvPicPr>
            <a:picLocks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3500755" y="1552575"/>
            <a:ext cx="4853305" cy="485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35" y="702310"/>
            <a:ext cx="2840355" cy="61525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170" y="702310"/>
            <a:ext cx="3386455" cy="6011545"/>
          </a:xfrm>
          <a:prstGeom prst="rect">
            <a:avLst/>
          </a:prstGeom>
        </p:spPr>
      </p:pic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6504305" y="2622550"/>
            <a:ext cx="894080" cy="8896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19" name="Shape 1781"/>
          <p:cNvSpPr>
            <a:spLocks noChangeArrowheads="1"/>
          </p:cNvSpPr>
          <p:nvPr/>
        </p:nvSpPr>
        <p:spPr bwMode="auto">
          <a:xfrm>
            <a:off x="1976755" y="2550160"/>
            <a:ext cx="692150" cy="38671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21" name="Shape 1781"/>
          <p:cNvSpPr>
            <a:spLocks noChangeArrowheads="1"/>
          </p:cNvSpPr>
          <p:nvPr/>
        </p:nvSpPr>
        <p:spPr bwMode="auto">
          <a:xfrm>
            <a:off x="10548620" y="1958340"/>
            <a:ext cx="998220" cy="664210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9" name="Shape 1781"/>
          <p:cNvSpPr>
            <a:spLocks noChangeArrowheads="1"/>
          </p:cNvSpPr>
          <p:nvPr/>
        </p:nvSpPr>
        <p:spPr bwMode="auto">
          <a:xfrm>
            <a:off x="902335" y="2988310"/>
            <a:ext cx="2135505" cy="4451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85" y="702310"/>
            <a:ext cx="3389630" cy="6016625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390393" y="113567"/>
            <a:ext cx="16256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课程学习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8546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Shape 1781"/>
          <p:cNvSpPr>
            <a:spLocks noChangeArrowheads="1"/>
          </p:cNvSpPr>
          <p:nvPr/>
        </p:nvSpPr>
        <p:spPr bwMode="auto">
          <a:xfrm>
            <a:off x="5683885" y="1958340"/>
            <a:ext cx="998220" cy="664210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 advAuto="0"/>
      <p:bldP spid="21" grpId="0" bldLvl="0" animBg="1" advAuto="0"/>
      <p:bldP spid="9" grpId="0" bldLvl="0" animBg="1" advAuto="0"/>
      <p:bldP spid="12" grpId="0" bldLvl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0" y="15240"/>
            <a:ext cx="3060700" cy="6629400"/>
          </a:xfrm>
          <a:prstGeom prst="rect">
            <a:avLst/>
          </a:prstGeom>
        </p:spPr>
      </p:pic>
      <p:sp>
        <p:nvSpPr>
          <p:cNvPr id="7" name="文本框 31"/>
          <p:cNvSpPr txBox="1"/>
          <p:nvPr/>
        </p:nvSpPr>
        <p:spPr>
          <a:xfrm>
            <a:off x="540253" y="587277"/>
            <a:ext cx="16256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考试信息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Shape 1781"/>
          <p:cNvSpPr>
            <a:spLocks noChangeArrowheads="1"/>
          </p:cNvSpPr>
          <p:nvPr/>
        </p:nvSpPr>
        <p:spPr bwMode="auto">
          <a:xfrm>
            <a:off x="3796665" y="3260725"/>
            <a:ext cx="3062605" cy="56007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3" name="Shape 1781"/>
          <p:cNvSpPr>
            <a:spLocks noChangeArrowheads="1"/>
          </p:cNvSpPr>
          <p:nvPr/>
        </p:nvSpPr>
        <p:spPr bwMode="auto">
          <a:xfrm>
            <a:off x="3886200" y="2099945"/>
            <a:ext cx="977900" cy="4451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 advAuto="0"/>
      <p:bldP spid="3" grpId="0" bldLvl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735" y="575945"/>
            <a:ext cx="2755900" cy="612521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200403"/>
            <a:ext cx="1641475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在线帮助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200403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Shape 1781"/>
          <p:cNvSpPr>
            <a:spLocks noChangeArrowheads="1"/>
          </p:cNvSpPr>
          <p:nvPr/>
        </p:nvSpPr>
        <p:spPr bwMode="auto">
          <a:xfrm>
            <a:off x="5372735" y="3696335"/>
            <a:ext cx="2482850" cy="41275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80" y="575945"/>
            <a:ext cx="2744470" cy="6101080"/>
          </a:xfrm>
          <a:prstGeom prst="rect">
            <a:avLst/>
          </a:prstGeom>
        </p:spPr>
      </p:pic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2406015" y="4109085"/>
            <a:ext cx="1472565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75280" y="1392555"/>
            <a:ext cx="534035" cy="356235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Shape 1781"/>
          <p:cNvSpPr>
            <a:spLocks noChangeArrowheads="1"/>
          </p:cNvSpPr>
          <p:nvPr/>
        </p:nvSpPr>
        <p:spPr bwMode="auto">
          <a:xfrm>
            <a:off x="4415790" y="6203315"/>
            <a:ext cx="632460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3725545" y="4674235"/>
            <a:ext cx="702310" cy="138430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190" y="575945"/>
            <a:ext cx="2744470" cy="6101715"/>
          </a:xfrm>
          <a:prstGeom prst="rect">
            <a:avLst/>
          </a:prstGeom>
        </p:spPr>
      </p:pic>
      <p:sp>
        <p:nvSpPr>
          <p:cNvPr id="13" name="Shape 1781"/>
          <p:cNvSpPr>
            <a:spLocks noChangeArrowheads="1"/>
          </p:cNvSpPr>
          <p:nvPr/>
        </p:nvSpPr>
        <p:spPr bwMode="auto">
          <a:xfrm>
            <a:off x="9007475" y="827405"/>
            <a:ext cx="1485265" cy="41275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14" name="Shape 1781"/>
          <p:cNvSpPr>
            <a:spLocks noChangeArrowheads="1"/>
          </p:cNvSpPr>
          <p:nvPr/>
        </p:nvSpPr>
        <p:spPr bwMode="auto">
          <a:xfrm>
            <a:off x="10633710" y="826770"/>
            <a:ext cx="489585" cy="41338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11123295" y="1102995"/>
            <a:ext cx="702310" cy="138430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1420475" y="2379980"/>
            <a:ext cx="771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4480" y="1748790"/>
            <a:ext cx="182816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设置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使用帮助或常见问题，也可点击右上角客服图标找在线客服（需排队）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1174115" y="2172970"/>
            <a:ext cx="0" cy="3657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198245" y="3025140"/>
            <a:ext cx="0" cy="3657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174115" y="3743325"/>
            <a:ext cx="0" cy="3657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 advAuto="0"/>
      <p:bldP spid="13" grpId="0" bldLvl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1"/>
          <p:cNvSpPr txBox="1"/>
          <p:nvPr/>
        </p:nvSpPr>
        <p:spPr>
          <a:xfrm>
            <a:off x="540253" y="587118"/>
            <a:ext cx="246221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尔雅网络课程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hape 1631"/>
          <p:cNvSpPr/>
          <p:nvPr/>
        </p:nvSpPr>
        <p:spPr>
          <a:xfrm>
            <a:off x="4150618" y="2672263"/>
            <a:ext cx="1843537" cy="1843537"/>
          </a:xfrm>
          <a:prstGeom prst="ellipse">
            <a:avLst/>
          </a:prstGeom>
          <a:ln w="28575">
            <a:solidFill>
              <a:srgbClr val="F3C491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sp>
        <p:nvSpPr>
          <p:cNvPr id="12" name="Shape 1633"/>
          <p:cNvSpPr/>
          <p:nvPr/>
        </p:nvSpPr>
        <p:spPr>
          <a:xfrm>
            <a:off x="4345880" y="2867524"/>
            <a:ext cx="1453015" cy="1453016"/>
          </a:xfrm>
          <a:prstGeom prst="ellipse">
            <a:avLst/>
          </a:prstGeom>
          <a:solidFill>
            <a:srgbClr val="EEAD66"/>
          </a:solidFill>
          <a:ln w="57150">
            <a:solidFill>
              <a:srgbClr val="F3C797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grpSp>
        <p:nvGrpSpPr>
          <p:cNvPr id="13" name="Group 1636"/>
          <p:cNvGrpSpPr/>
          <p:nvPr/>
        </p:nvGrpSpPr>
        <p:grpSpPr>
          <a:xfrm>
            <a:off x="1600317" y="2678487"/>
            <a:ext cx="1843538" cy="1843537"/>
            <a:chOff x="0" y="0"/>
            <a:chExt cx="1843536" cy="1843536"/>
          </a:xfrm>
        </p:grpSpPr>
        <p:sp>
          <p:nvSpPr>
            <p:cNvPr id="14" name="Shape 1634"/>
            <p:cNvSpPr/>
            <p:nvPr/>
          </p:nvSpPr>
          <p:spPr>
            <a:xfrm>
              <a:off x="0" y="0"/>
              <a:ext cx="1843537" cy="1843537"/>
            </a:xfrm>
            <a:prstGeom prst="ellipse">
              <a:avLst/>
            </a:prstGeom>
            <a:noFill/>
            <a:ln w="28575" cap="flat">
              <a:solidFill>
                <a:srgbClr val="F0A87C"/>
              </a:solidFill>
              <a:prstDash val="solid"/>
              <a:miter lim="400000"/>
            </a:ln>
            <a:effectLst/>
          </p:spPr>
          <p:txBody>
            <a:bodyPr wrap="square" lIns="45645" tIns="45645" rIns="45645" bIns="45645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方正喵呜体" panose="02010600010101010101" charset="-122"/>
                  <a:ea typeface="方正喵呜体" panose="02010600010101010101" charset="-122"/>
                  <a:cs typeface="方正喵呜体" panose="02010600010101010101" charset="-122"/>
                  <a:sym typeface="方正喵呜体" panose="02010600010101010101" charset="-122"/>
                </a:defRPr>
              </a:pPr>
            </a:p>
          </p:txBody>
        </p:sp>
        <p:sp>
          <p:nvSpPr>
            <p:cNvPr id="15" name="Shape 1635"/>
            <p:cNvSpPr/>
            <p:nvPr/>
          </p:nvSpPr>
          <p:spPr>
            <a:xfrm>
              <a:off x="249737" y="243515"/>
              <a:ext cx="1344061" cy="1344061"/>
            </a:xfrm>
            <a:prstGeom prst="ellipse">
              <a:avLst/>
            </a:prstGeom>
            <a:solidFill>
              <a:srgbClr val="EE9A66"/>
            </a:solidFill>
            <a:ln w="12700" cap="flat">
              <a:noFill/>
              <a:miter lim="400000"/>
            </a:ln>
            <a:effectLst/>
          </p:spPr>
          <p:txBody>
            <a:bodyPr wrap="square" lIns="45645" tIns="45645" rIns="45645" bIns="45645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方正喵呜体" panose="02010600010101010101" charset="-122"/>
                  <a:ea typeface="方正喵呜体" panose="02010600010101010101" charset="-122"/>
                  <a:cs typeface="方正喵呜体" panose="02010600010101010101" charset="-122"/>
                  <a:sym typeface="方正喵呜体" panose="02010600010101010101" charset="-122"/>
                </a:defRPr>
              </a:pPr>
            </a:p>
          </p:txBody>
        </p:sp>
      </p:grpSp>
      <p:sp>
        <p:nvSpPr>
          <p:cNvPr id="16" name="Shape 1637"/>
          <p:cNvSpPr/>
          <p:nvPr/>
        </p:nvSpPr>
        <p:spPr>
          <a:xfrm>
            <a:off x="6700920" y="2879971"/>
            <a:ext cx="1453015" cy="1453015"/>
          </a:xfrm>
          <a:prstGeom prst="ellipse">
            <a:avLst/>
          </a:prstGeom>
          <a:solidFill>
            <a:srgbClr val="EE7D66"/>
          </a:solidFill>
          <a:ln w="57150">
            <a:solidFill>
              <a:srgbClr val="F4AC9E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sp>
        <p:nvSpPr>
          <p:cNvPr id="19" name="Shape 1639"/>
          <p:cNvSpPr/>
          <p:nvPr/>
        </p:nvSpPr>
        <p:spPr>
          <a:xfrm>
            <a:off x="1881461" y="3403299"/>
            <a:ext cx="1121612" cy="46166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lvl1pPr>
          </a:lstStyle>
          <a:p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看视频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hape 1640"/>
          <p:cNvSpPr/>
          <p:nvPr/>
        </p:nvSpPr>
        <p:spPr>
          <a:xfrm>
            <a:off x="4502736" y="3205157"/>
            <a:ext cx="1176089" cy="8309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 sz="2400"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测验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Shape 1641"/>
          <p:cNvSpPr/>
          <p:nvPr/>
        </p:nvSpPr>
        <p:spPr>
          <a:xfrm>
            <a:off x="6996768" y="3252228"/>
            <a:ext cx="899161" cy="83099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lvl1pPr>
          </a:lstStyle>
          <a:p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期末考试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Shape 1659"/>
          <p:cNvSpPr/>
          <p:nvPr/>
        </p:nvSpPr>
        <p:spPr>
          <a:xfrm>
            <a:off x="3458086" y="3595874"/>
            <a:ext cx="859222" cy="2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7150">
            <a:solidFill>
              <a:srgbClr val="EE9A66"/>
            </a:solidFill>
            <a:miter lim="400000"/>
            <a:tailEnd type="triangle"/>
          </a:ln>
        </p:spPr>
        <p:txBody>
          <a:bodyPr/>
          <a:lstStyle/>
          <a:p/>
        </p:txBody>
      </p:sp>
      <p:cxnSp>
        <p:nvCxnSpPr>
          <p:cNvPr id="24" name="Connector 1644"/>
          <p:cNvCxnSpPr>
            <a:stCxn id="10" idx="6"/>
            <a:endCxn id="16" idx="2"/>
          </p:cNvCxnSpPr>
          <p:nvPr/>
        </p:nvCxnSpPr>
        <p:spPr>
          <a:xfrm>
            <a:off x="5994155" y="3594032"/>
            <a:ext cx="706765" cy="12447"/>
          </a:xfrm>
          <a:prstGeom prst="straightConnector1">
            <a:avLst/>
          </a:prstGeom>
          <a:ln w="57150">
            <a:solidFill>
              <a:srgbClr val="EEAD66"/>
            </a:solidFill>
            <a:miter lim="400000"/>
            <a:tailEnd type="triangle"/>
          </a:ln>
        </p:spPr>
      </p:cxnSp>
      <p:sp>
        <p:nvSpPr>
          <p:cNvPr id="25" name="Shape 1645"/>
          <p:cNvSpPr/>
          <p:nvPr/>
        </p:nvSpPr>
        <p:spPr>
          <a:xfrm flipV="1">
            <a:off x="8310985" y="3634579"/>
            <a:ext cx="615139" cy="0"/>
          </a:xfrm>
          <a:prstGeom prst="line">
            <a:avLst/>
          </a:prstGeom>
          <a:ln w="57150">
            <a:solidFill>
              <a:srgbClr val="EE7D66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1646"/>
          <p:cNvSpPr/>
          <p:nvPr/>
        </p:nvSpPr>
        <p:spPr>
          <a:xfrm rot="5400000">
            <a:off x="5049767" y="1419456"/>
            <a:ext cx="676643" cy="7076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375"/>
                  <a:pt x="10800" y="837"/>
                </a:cubicBezTo>
                <a:lnTo>
                  <a:pt x="10800" y="9963"/>
                </a:lnTo>
                <a:cubicBezTo>
                  <a:pt x="10800" y="10425"/>
                  <a:pt x="15635" y="10800"/>
                  <a:pt x="21600" y="10800"/>
                </a:cubicBezTo>
                <a:cubicBezTo>
                  <a:pt x="15635" y="10800"/>
                  <a:pt x="10800" y="11175"/>
                  <a:pt x="10800" y="11637"/>
                </a:cubicBezTo>
                <a:lnTo>
                  <a:pt x="10800" y="20763"/>
                </a:lnTo>
                <a:cubicBezTo>
                  <a:pt x="10800" y="21225"/>
                  <a:pt x="5965" y="21600"/>
                  <a:pt x="0" y="21600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645" tIns="45645" rIns="45645" bIns="45645" anchor="ctr"/>
          <a:lstStyle/>
          <a:p>
            <a:pPr algn="ctr">
              <a:defRPr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sp>
        <p:nvSpPr>
          <p:cNvPr id="28" name="Shape 1648"/>
          <p:cNvSpPr/>
          <p:nvPr/>
        </p:nvSpPr>
        <p:spPr>
          <a:xfrm>
            <a:off x="6510165" y="2700299"/>
            <a:ext cx="1843538" cy="1843538"/>
          </a:xfrm>
          <a:prstGeom prst="ellipse">
            <a:avLst/>
          </a:prstGeom>
          <a:ln w="28575">
            <a:solidFill>
              <a:srgbClr val="F0A87C"/>
            </a:solidFill>
            <a:miter lim="400000"/>
          </a:ln>
        </p:spPr>
        <p:txBody>
          <a:bodyPr lIns="45645" tIns="45645" rIns="45645" bIns="45645" anchor="ctr"/>
          <a:lstStyle/>
          <a:p>
            <a:pPr algn="ctr">
              <a:defRPr>
                <a:solidFill>
                  <a:srgbClr val="FFFFFF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sp>
        <p:nvSpPr>
          <p:cNvPr id="36" name="Shape 1653"/>
          <p:cNvSpPr/>
          <p:nvPr/>
        </p:nvSpPr>
        <p:spPr>
          <a:xfrm>
            <a:off x="9138626" y="2142909"/>
            <a:ext cx="1491671" cy="1491670"/>
          </a:xfrm>
          <a:prstGeom prst="ellipse">
            <a:avLst/>
          </a:prstGeom>
          <a:solidFill>
            <a:srgbClr val="5B9BD5"/>
          </a:solidFill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45645" tIns="45645" rIns="45645" bIns="45645" numCol="1" anchor="t">
            <a:noAutofit/>
          </a:bodyPr>
          <a:lstStyle/>
          <a:p>
            <a:pPr>
              <a:defRPr sz="1300"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pic>
        <p:nvPicPr>
          <p:cNvPr id="39" name="image33.jpeg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2961" y="3191838"/>
            <a:ext cx="1863000" cy="161068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35" name="Shape 1656"/>
          <p:cNvSpPr/>
          <p:nvPr/>
        </p:nvSpPr>
        <p:spPr>
          <a:xfrm>
            <a:off x="9216383" y="2459951"/>
            <a:ext cx="1336154" cy="462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>
              <a:lnSpc>
                <a:spcPct val="150000"/>
              </a:lnSpc>
              <a:defRPr sz="1300">
                <a:solidFill>
                  <a:srgbClr val="FFFB00"/>
                </a:solidFill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  <a:r>
              <a:rPr dirty="0"/>
              <a:t>  </a:t>
            </a:r>
            <a:r>
              <a:rPr sz="19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得到学分</a:t>
            </a:r>
            <a:r>
              <a:rPr sz="19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sz="19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82" y="5678615"/>
            <a:ext cx="722577" cy="7225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31" y="5678615"/>
            <a:ext cx="796986" cy="79698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048139" y="5668684"/>
            <a:ext cx="3877985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电脑、手机均可学习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Shape 1646"/>
          <p:cNvSpPr/>
          <p:nvPr/>
        </p:nvSpPr>
        <p:spPr>
          <a:xfrm rot="16200000">
            <a:off x="3605245" y="447191"/>
            <a:ext cx="398214" cy="4164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375"/>
                  <a:pt x="10800" y="837"/>
                </a:cubicBezTo>
                <a:lnTo>
                  <a:pt x="10800" y="9963"/>
                </a:lnTo>
                <a:cubicBezTo>
                  <a:pt x="10800" y="10425"/>
                  <a:pt x="15635" y="10800"/>
                  <a:pt x="21600" y="10800"/>
                </a:cubicBezTo>
                <a:cubicBezTo>
                  <a:pt x="15635" y="10800"/>
                  <a:pt x="10800" y="11175"/>
                  <a:pt x="10800" y="11637"/>
                </a:cubicBezTo>
                <a:lnTo>
                  <a:pt x="10800" y="20763"/>
                </a:lnTo>
                <a:cubicBezTo>
                  <a:pt x="10800" y="21225"/>
                  <a:pt x="5965" y="21600"/>
                  <a:pt x="0" y="21600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645" tIns="45645" rIns="45645" bIns="45645" anchor="ctr"/>
          <a:lstStyle/>
          <a:p>
            <a:pPr algn="ctr">
              <a:defRPr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sp>
        <p:nvSpPr>
          <p:cNvPr id="30" name="文本框 29"/>
          <p:cNvSpPr txBox="1"/>
          <p:nvPr/>
        </p:nvSpPr>
        <p:spPr>
          <a:xfrm>
            <a:off x="2686097" y="1531861"/>
            <a:ext cx="2236510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课程任务点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Shape 1646"/>
          <p:cNvSpPr/>
          <p:nvPr/>
        </p:nvSpPr>
        <p:spPr>
          <a:xfrm rot="16200000">
            <a:off x="7191869" y="1566650"/>
            <a:ext cx="398214" cy="1925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375"/>
                  <a:pt x="10800" y="837"/>
                </a:cubicBezTo>
                <a:lnTo>
                  <a:pt x="10800" y="9963"/>
                </a:lnTo>
                <a:cubicBezTo>
                  <a:pt x="10800" y="10425"/>
                  <a:pt x="15635" y="10800"/>
                  <a:pt x="21600" y="10800"/>
                </a:cubicBezTo>
                <a:cubicBezTo>
                  <a:pt x="15635" y="10800"/>
                  <a:pt x="10800" y="11175"/>
                  <a:pt x="10800" y="11637"/>
                </a:cubicBezTo>
                <a:lnTo>
                  <a:pt x="10800" y="20763"/>
                </a:lnTo>
                <a:cubicBezTo>
                  <a:pt x="10800" y="21225"/>
                  <a:pt x="5965" y="21600"/>
                  <a:pt x="0" y="21600"/>
                </a:cubicBezTo>
              </a:path>
            </a:pathLst>
          </a:cu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645" tIns="45645" rIns="45645" bIns="45645" anchor="ctr"/>
          <a:lstStyle/>
          <a:p>
            <a:pPr algn="ctr">
              <a:defRPr>
                <a:latin typeface="方正喵呜体" panose="02010600010101010101" charset="-122"/>
                <a:ea typeface="方正喵呜体" panose="02010600010101010101" charset="-122"/>
                <a:cs typeface="方正喵呜体" panose="02010600010101010101" charset="-122"/>
                <a:sym typeface="方正喵呜体" panose="02010600010101010101" charset="-122"/>
              </a:defRPr>
            </a:pPr>
          </a:p>
        </p:txBody>
      </p:sp>
      <p:sp>
        <p:nvSpPr>
          <p:cNvPr id="32" name="文本框 31"/>
          <p:cNvSpPr txBox="1"/>
          <p:nvPr/>
        </p:nvSpPr>
        <p:spPr>
          <a:xfrm>
            <a:off x="6888274" y="1531861"/>
            <a:ext cx="1005403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86" name="image38.png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821" t="36691" r="12607" b="37379"/>
          <a:stretch>
            <a:fillRect/>
          </a:stretch>
        </p:blipFill>
        <p:spPr>
          <a:xfrm>
            <a:off x="2386911" y="1537161"/>
            <a:ext cx="7721388" cy="1354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219" name="Shape 1687">
            <a:hlinkClick r:id="rId2"/>
          </p:cNvPr>
          <p:cNvSpPr/>
          <p:nvPr/>
        </p:nvSpPr>
        <p:spPr>
          <a:xfrm>
            <a:off x="3668395" y="1948180"/>
            <a:ext cx="5133975" cy="532765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txBody>
          <a:bodyPr wrap="square" lIns="45645" tIns="45645" rIns="45645" bIns="45645" anchor="ctr">
            <a:spAutoFit/>
          </a:bodyPr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2E75B6"/>
                </a:solidFill>
                <a:latin typeface="Helvetica"/>
                <a:ea typeface="Helvetica"/>
                <a:sym typeface="Helvetica"/>
              </a:rPr>
              <a:t>http://hnhhxy.fanya.chaoxing.com/</a:t>
            </a:r>
            <a:endParaRPr lang="en-US" altLang="zh-CN" sz="2400" dirty="0">
              <a:solidFill>
                <a:srgbClr val="2E75B6"/>
              </a:solidFill>
              <a:latin typeface="Helvetica"/>
              <a:ea typeface="Helvetica"/>
              <a:sym typeface="Helvetica"/>
            </a:endParaRPr>
          </a:p>
        </p:txBody>
      </p:sp>
      <p:sp>
        <p:nvSpPr>
          <p:cNvPr id="9220" name="文本框 31"/>
          <p:cNvSpPr txBox="1"/>
          <p:nvPr/>
        </p:nvSpPr>
        <p:spPr>
          <a:xfrm>
            <a:off x="539750" y="587375"/>
            <a:ext cx="5335588" cy="492125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ctr">
            <a:spAutoFit/>
          </a:bodyPr>
          <a:p>
            <a:pPr>
              <a:spcBef>
                <a:spcPct val="2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第一步：登录网络课学习平台</a:t>
            </a:r>
            <a:endParaRPr lang="zh-CN" altLang="en-US" sz="3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175" y="587375"/>
            <a:ext cx="393700" cy="519113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222" name="组合 5"/>
          <p:cNvGrpSpPr/>
          <p:nvPr/>
        </p:nvGrpSpPr>
        <p:grpSpPr>
          <a:xfrm>
            <a:off x="6507163" y="3074988"/>
            <a:ext cx="3090862" cy="3579812"/>
            <a:chOff x="3723705" y="620688"/>
            <a:chExt cx="5051613" cy="5850486"/>
          </a:xfrm>
        </p:grpSpPr>
        <p:sp>
          <p:nvSpPr>
            <p:cNvPr id="9228" name="Shape 1681"/>
            <p:cNvSpPr/>
            <p:nvPr/>
          </p:nvSpPr>
          <p:spPr>
            <a:xfrm>
              <a:off x="3723705" y="620688"/>
              <a:ext cx="4755881" cy="5690553"/>
            </a:xfrm>
            <a:prstGeom prst="roundRect">
              <a:avLst>
                <a:gd name="adj" fmla="val 10148"/>
              </a:avLst>
            </a:prstGeom>
            <a:solidFill>
              <a:schemeClr val="tx1"/>
            </a:solidFill>
            <a:ln w="38100" cap="flat" cmpd="sng">
              <a:solidFill>
                <a:srgbClr val="3A5E8A"/>
              </a:solidFill>
              <a:prstDash val="sysDot"/>
              <a:headEnd type="none" w="med" len="med"/>
              <a:tailEnd type="none" w="med" len="med"/>
            </a:ln>
          </p:spPr>
          <p:txBody>
            <a:bodyPr lIns="45645" tIns="45645" rIns="45645" bIns="45645" anchor="ctr"/>
            <a:p>
              <a:pPr algn="ctr"/>
              <a:endParaRPr lang="zh-CN" altLang="zh-CN" sz="1000" dirty="0">
                <a:latin typeface="Arial" panose="020B0604020202020204" pitchFamily="34" charset="0"/>
              </a:endParaRPr>
            </a:p>
          </p:txBody>
        </p:sp>
        <p:pic>
          <p:nvPicPr>
            <p:cNvPr id="9229" name="image3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685" y="2925628"/>
              <a:ext cx="1471038" cy="1421054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9230" name="image3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687" y="1228464"/>
              <a:ext cx="1471037" cy="1471039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9231" name="image3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6295" y="4497436"/>
              <a:ext cx="1907431" cy="1471039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9232" name="Shape 1678"/>
            <p:cNvSpPr/>
            <p:nvPr/>
          </p:nvSpPr>
          <p:spPr>
            <a:xfrm>
              <a:off x="6283342" y="1536504"/>
              <a:ext cx="1624966" cy="854954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645" tIns="45645" rIns="45645" bIns="45645" anchor="ctr">
              <a:spAutoFit/>
            </a:bodyPr>
            <a:p>
              <a:pPr algn="ctr"/>
              <a:r>
                <a:rPr lang="zh-CN" altLang="zh-CN" sz="2800" b="1" dirty="0">
                  <a:solidFill>
                    <a:srgbClr val="CD3E21"/>
                  </a:solidFill>
                  <a:latin typeface="Helvetica"/>
                  <a:ea typeface="Helvetica"/>
                  <a:sym typeface="Helvetica"/>
                </a:rPr>
                <a:t>谷歌</a:t>
              </a:r>
              <a:endParaRPr lang="zh-CN" altLang="zh-CN" sz="2800" b="1" dirty="0">
                <a:solidFill>
                  <a:srgbClr val="CD3E21"/>
                </a:solidFill>
                <a:latin typeface="Helvetica"/>
                <a:ea typeface="Helvetica"/>
                <a:sym typeface="Helvetica"/>
              </a:endParaRPr>
            </a:p>
          </p:txBody>
        </p:sp>
        <p:sp>
          <p:nvSpPr>
            <p:cNvPr id="9233" name="Shape 1679"/>
            <p:cNvSpPr/>
            <p:nvPr/>
          </p:nvSpPr>
          <p:spPr>
            <a:xfrm>
              <a:off x="6283342" y="3184479"/>
              <a:ext cx="1624966" cy="854954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645" tIns="45645" rIns="45645" bIns="45645" anchor="ctr">
              <a:spAutoFit/>
            </a:bodyPr>
            <a:p>
              <a:pPr algn="ctr"/>
              <a:r>
                <a:rPr lang="zh-CN" altLang="zh-CN" sz="2800" b="1" dirty="0">
                  <a:solidFill>
                    <a:srgbClr val="CD3E21"/>
                  </a:solidFill>
                  <a:latin typeface="Helvetica"/>
                  <a:ea typeface="Helvetica"/>
                  <a:sym typeface="Helvetica"/>
                </a:rPr>
                <a:t>火狐</a:t>
              </a:r>
              <a:endParaRPr lang="zh-CN" altLang="zh-CN" sz="2800" b="1" dirty="0">
                <a:solidFill>
                  <a:srgbClr val="CD3E21"/>
                </a:solidFill>
                <a:latin typeface="Helvetica"/>
                <a:ea typeface="Helvetica"/>
                <a:sym typeface="Helvetica"/>
              </a:endParaRPr>
            </a:p>
          </p:txBody>
        </p:sp>
        <p:sp>
          <p:nvSpPr>
            <p:cNvPr id="9234" name="Shape 1680"/>
            <p:cNvSpPr/>
            <p:nvPr/>
          </p:nvSpPr>
          <p:spPr>
            <a:xfrm>
              <a:off x="6283342" y="4805476"/>
              <a:ext cx="1624966" cy="854954"/>
            </a:xfrm>
            <a:prstGeom prst="rect">
              <a:avLst/>
            </a:prstGeom>
            <a:noFill/>
            <a:ln w="12700">
              <a:noFill/>
            </a:ln>
          </p:spPr>
          <p:txBody>
            <a:bodyPr lIns="45645" tIns="45645" rIns="45645" bIns="45645" anchor="ctr">
              <a:spAutoFit/>
            </a:bodyPr>
            <a:p>
              <a:pPr algn="ctr"/>
              <a:r>
                <a:rPr lang="zh-CN" altLang="zh-CN" sz="2800" b="1" dirty="0">
                  <a:solidFill>
                    <a:srgbClr val="CD3E21"/>
                  </a:solidFill>
                  <a:latin typeface="Helvetica"/>
                  <a:ea typeface="Helvetica"/>
                  <a:sym typeface="Helvetica"/>
                </a:rPr>
                <a:t>猎豹</a:t>
              </a:r>
              <a:endParaRPr lang="zh-CN" altLang="zh-CN" sz="2800" b="1" dirty="0">
                <a:solidFill>
                  <a:srgbClr val="CD3E21"/>
                </a:solidFill>
                <a:latin typeface="Helvetica"/>
                <a:ea typeface="Helvetica"/>
                <a:sym typeface="Helvetica"/>
              </a:endParaRPr>
            </a:p>
          </p:txBody>
        </p:sp>
        <p:pic>
          <p:nvPicPr>
            <p:cNvPr id="9235" name="image37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1700" y="4936155"/>
              <a:ext cx="1473618" cy="1535019"/>
            </a:xfrm>
            <a:prstGeom prst="rect">
              <a:avLst/>
            </a:prstGeom>
            <a:noFill/>
            <a:ln w="12700">
              <a:noFill/>
            </a:ln>
          </p:spPr>
        </p:pic>
      </p:grpSp>
      <p:sp>
        <p:nvSpPr>
          <p:cNvPr id="9223" name="Shape 1681"/>
          <p:cNvSpPr/>
          <p:nvPr/>
        </p:nvSpPr>
        <p:spPr>
          <a:xfrm>
            <a:off x="2755900" y="3074988"/>
            <a:ext cx="2909888" cy="3481387"/>
          </a:xfrm>
          <a:prstGeom prst="roundRect">
            <a:avLst>
              <a:gd name="adj" fmla="val 10148"/>
            </a:avLst>
          </a:prstGeom>
          <a:solidFill>
            <a:schemeClr val="tx1"/>
          </a:solidFill>
          <a:ln w="38100" cap="flat" cmpd="sng">
            <a:solidFill>
              <a:srgbClr val="3A5E8A"/>
            </a:solidFill>
            <a:prstDash val="sysDot"/>
            <a:headEnd type="none" w="med" len="med"/>
            <a:tailEnd type="none" w="med" len="med"/>
          </a:ln>
        </p:spPr>
        <p:txBody>
          <a:bodyPr lIns="45645" tIns="45645" rIns="45645" bIns="45645" anchor="ctr"/>
          <a:p>
            <a:pPr algn="ctr"/>
            <a:endParaRPr lang="zh-CN" altLang="zh-CN" sz="1000" dirty="0">
              <a:latin typeface="Arial" panose="020B0604020202020204" pitchFamily="34" charset="0"/>
            </a:endParaRPr>
          </a:p>
        </p:txBody>
      </p:sp>
      <p:sp>
        <p:nvSpPr>
          <p:cNvPr id="9224" name="Shape 1678"/>
          <p:cNvSpPr/>
          <p:nvPr/>
        </p:nvSpPr>
        <p:spPr>
          <a:xfrm>
            <a:off x="3021013" y="4346575"/>
            <a:ext cx="2236787" cy="1684338"/>
          </a:xfrm>
          <a:prstGeom prst="rect">
            <a:avLst/>
          </a:prstGeom>
          <a:noFill/>
          <a:ln w="12700">
            <a:noFill/>
          </a:ln>
        </p:spPr>
        <p:txBody>
          <a:bodyPr lIns="45645" tIns="45645" rIns="45645" bIns="45645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2"/>
                </a:solidFill>
                <a:latin typeface="Helvetica"/>
                <a:ea typeface="Helvetica"/>
                <a:sym typeface="Helvetica"/>
              </a:rPr>
              <a:t>推荐使用右侧所示浏览器，以获得最佳的体验</a:t>
            </a:r>
            <a:endParaRPr lang="zh-CN" altLang="zh-CN" sz="2400" b="1" dirty="0">
              <a:solidFill>
                <a:schemeClr val="bg2"/>
              </a:solidFill>
              <a:latin typeface="Helvetica"/>
              <a:ea typeface="Helvetica"/>
              <a:sym typeface="Helvetica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807173" y="3535391"/>
            <a:ext cx="662940" cy="486534"/>
          </a:xfrm>
          <a:prstGeom prst="rightArrow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" y="431800"/>
            <a:ext cx="11750040" cy="5677535"/>
          </a:xfrm>
          <a:prstGeom prst="rect">
            <a:avLst/>
          </a:prstGeom>
        </p:spPr>
      </p:pic>
      <p:sp>
        <p:nvSpPr>
          <p:cNvPr id="9" name="右箭头 6"/>
          <p:cNvSpPr/>
          <p:nvPr/>
        </p:nvSpPr>
        <p:spPr>
          <a:xfrm rot="19493161">
            <a:off x="8946515" y="3470910"/>
            <a:ext cx="862330" cy="440055"/>
          </a:xfrm>
          <a:custGeom>
            <a:avLst/>
            <a:gdLst>
              <a:gd name="connsiteX0" fmla="*/ 0 w 2757866"/>
              <a:gd name="connsiteY0" fmla="*/ 147918 h 591671"/>
              <a:gd name="connsiteX1" fmla="*/ 2462031 w 2757866"/>
              <a:gd name="connsiteY1" fmla="*/ 147918 h 591671"/>
              <a:gd name="connsiteX2" fmla="*/ 2462031 w 2757866"/>
              <a:gd name="connsiteY2" fmla="*/ 0 h 591671"/>
              <a:gd name="connsiteX3" fmla="*/ 2757866 w 2757866"/>
              <a:gd name="connsiteY3" fmla="*/ 295836 h 591671"/>
              <a:gd name="connsiteX4" fmla="*/ 2462031 w 2757866"/>
              <a:gd name="connsiteY4" fmla="*/ 591671 h 591671"/>
              <a:gd name="connsiteX5" fmla="*/ 2462031 w 2757866"/>
              <a:gd name="connsiteY5" fmla="*/ 443753 h 591671"/>
              <a:gd name="connsiteX6" fmla="*/ 0 w 2757866"/>
              <a:gd name="connsiteY6" fmla="*/ 443753 h 591671"/>
              <a:gd name="connsiteX7" fmla="*/ 0 w 2757866"/>
              <a:gd name="connsiteY7" fmla="*/ 147918 h 591671"/>
              <a:gd name="connsiteX0-1" fmla="*/ 0 w 2757866"/>
              <a:gd name="connsiteY0-2" fmla="*/ 443753 h 591671"/>
              <a:gd name="connsiteX1-3" fmla="*/ 2462031 w 2757866"/>
              <a:gd name="connsiteY1-4" fmla="*/ 147918 h 591671"/>
              <a:gd name="connsiteX2-5" fmla="*/ 2462031 w 2757866"/>
              <a:gd name="connsiteY2-6" fmla="*/ 0 h 591671"/>
              <a:gd name="connsiteX3-7" fmla="*/ 2757866 w 2757866"/>
              <a:gd name="connsiteY3-8" fmla="*/ 295836 h 591671"/>
              <a:gd name="connsiteX4-9" fmla="*/ 2462031 w 2757866"/>
              <a:gd name="connsiteY4-10" fmla="*/ 591671 h 591671"/>
              <a:gd name="connsiteX5-11" fmla="*/ 2462031 w 2757866"/>
              <a:gd name="connsiteY5-12" fmla="*/ 443753 h 591671"/>
              <a:gd name="connsiteX6-13" fmla="*/ 0 w 2757866"/>
              <a:gd name="connsiteY6-14" fmla="*/ 443753 h 591671"/>
              <a:gd name="connsiteX0-15" fmla="*/ 0 w 2881572"/>
              <a:gd name="connsiteY0-16" fmla="*/ 244114 h 591671"/>
              <a:gd name="connsiteX1-17" fmla="*/ 2585737 w 2881572"/>
              <a:gd name="connsiteY1-18" fmla="*/ 147918 h 591671"/>
              <a:gd name="connsiteX2-19" fmla="*/ 2585737 w 2881572"/>
              <a:gd name="connsiteY2-20" fmla="*/ 0 h 591671"/>
              <a:gd name="connsiteX3-21" fmla="*/ 2881572 w 2881572"/>
              <a:gd name="connsiteY3-22" fmla="*/ 295836 h 591671"/>
              <a:gd name="connsiteX4-23" fmla="*/ 2585737 w 2881572"/>
              <a:gd name="connsiteY4-24" fmla="*/ 591671 h 591671"/>
              <a:gd name="connsiteX5-25" fmla="*/ 2585737 w 2881572"/>
              <a:gd name="connsiteY5-26" fmla="*/ 443753 h 591671"/>
              <a:gd name="connsiteX6-27" fmla="*/ 0 w 2881572"/>
              <a:gd name="connsiteY6-28" fmla="*/ 244114 h 591671"/>
              <a:gd name="connsiteX0-29" fmla="*/ 0 w 1237880"/>
              <a:gd name="connsiteY0-30" fmla="*/ 253716 h 591671"/>
              <a:gd name="connsiteX1-31" fmla="*/ 942045 w 1237880"/>
              <a:gd name="connsiteY1-32" fmla="*/ 147918 h 591671"/>
              <a:gd name="connsiteX2-33" fmla="*/ 942045 w 1237880"/>
              <a:gd name="connsiteY2-34" fmla="*/ 0 h 591671"/>
              <a:gd name="connsiteX3-35" fmla="*/ 1237880 w 1237880"/>
              <a:gd name="connsiteY3-36" fmla="*/ 295836 h 591671"/>
              <a:gd name="connsiteX4-37" fmla="*/ 942045 w 1237880"/>
              <a:gd name="connsiteY4-38" fmla="*/ 591671 h 591671"/>
              <a:gd name="connsiteX5-39" fmla="*/ 942045 w 1237880"/>
              <a:gd name="connsiteY5-40" fmla="*/ 443753 h 591671"/>
              <a:gd name="connsiteX6-41" fmla="*/ 0 w 1237880"/>
              <a:gd name="connsiteY6-42" fmla="*/ 253716 h 591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37880" h="591671">
                <a:moveTo>
                  <a:pt x="0" y="253716"/>
                </a:moveTo>
                <a:lnTo>
                  <a:pt x="942045" y="147918"/>
                </a:lnTo>
                <a:lnTo>
                  <a:pt x="942045" y="0"/>
                </a:lnTo>
                <a:lnTo>
                  <a:pt x="1237880" y="295836"/>
                </a:lnTo>
                <a:lnTo>
                  <a:pt x="942045" y="591671"/>
                </a:lnTo>
                <a:lnTo>
                  <a:pt x="942045" y="443753"/>
                </a:lnTo>
                <a:lnTo>
                  <a:pt x="0" y="253716"/>
                </a:lnTo>
                <a:close/>
              </a:path>
            </a:pathLst>
          </a:custGeom>
          <a:solidFill>
            <a:srgbClr val="FA477E"/>
          </a:solidFill>
          <a:ln>
            <a:solidFill>
              <a:srgbClr val="FA47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252720" y="3601720"/>
            <a:ext cx="3467735" cy="730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 smtClean="0">
                <a:solidFill>
                  <a:srgbClr val="FA477E"/>
                </a:solidFill>
                <a:effectLst>
                  <a:glow rad="190500">
                    <a:schemeClr val="tx1"/>
                  </a:glow>
                  <a:outerShdw dist="25400" dir="5400000" algn="t" rotWithShape="0">
                    <a:prstClr val="black">
                      <a:alpha val="66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点击进入登录界面</a:t>
            </a:r>
            <a:endParaRPr kumimoji="1" lang="zh-CN" altLang="en-US" sz="3200" b="1" dirty="0">
              <a:solidFill>
                <a:srgbClr val="FA477E"/>
              </a:solidFill>
              <a:effectLst>
                <a:glow rad="190500">
                  <a:schemeClr val="tx1"/>
                </a:glow>
                <a:outerShdw dist="25400" dir="5400000" algn="t" rotWithShape="0">
                  <a:prstClr val="black">
                    <a:alpha val="66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56470" y="2983230"/>
            <a:ext cx="883920" cy="490220"/>
          </a:xfrm>
          <a:prstGeom prst="rect">
            <a:avLst/>
          </a:prstGeom>
          <a:noFill/>
          <a:ln w="57150">
            <a:solidFill>
              <a:srgbClr val="FA477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0" y="1260475"/>
            <a:ext cx="7755255" cy="42094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1"/>
          <p:cNvSpPr txBox="1"/>
          <p:nvPr/>
        </p:nvSpPr>
        <p:spPr>
          <a:xfrm>
            <a:off x="521203" y="384077"/>
            <a:ext cx="32512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第二步：选择课程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514" y="3839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125220"/>
            <a:ext cx="10319385" cy="54679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39260" y="5060315"/>
            <a:ext cx="54978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说明：登录成功后，点击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”——“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我学的课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”——“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添加课程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“+”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4115" y="2884805"/>
            <a:ext cx="1137285" cy="3657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430145" y="1905635"/>
            <a:ext cx="830580" cy="103822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1"/>
          <p:cNvSpPr txBox="1"/>
          <p:nvPr/>
        </p:nvSpPr>
        <p:spPr>
          <a:xfrm>
            <a:off x="521203" y="384077"/>
            <a:ext cx="32512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第二步：选择课程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514" y="3839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219835"/>
            <a:ext cx="7811135" cy="52431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62745" y="2656840"/>
            <a:ext cx="23031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进入选课页面，点击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报名</a:t>
            </a:r>
            <a:r>
              <a:rPr lang="en-US" altLang="zh-CN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即可选课</a:t>
            </a:r>
            <a:endParaRPr lang="zh-CN" altLang="en-US" sz="28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97535" y="1163320"/>
            <a:ext cx="10974070" cy="550926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21203" y="384077"/>
            <a:ext cx="65024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第三步：进入课程，开始完成任务点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2514" y="3839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74947" y="2991394"/>
            <a:ext cx="2030965" cy="80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405912" y="2875047"/>
            <a:ext cx="786733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尔雅网络通识课学习指南</a:t>
            </a:r>
            <a:endParaRPr lang="zh-CN" altLang="en-US" sz="5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3655" y="516890"/>
            <a:ext cx="12124690" cy="6130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b="24211"/>
          <a:stretch>
            <a:fillRect/>
          </a:stretch>
        </p:blipFill>
        <p:spPr>
          <a:xfrm>
            <a:off x="168169" y="2209198"/>
            <a:ext cx="3732636" cy="4438618"/>
          </a:xfrm>
          <a:prstGeom prst="rect">
            <a:avLst/>
          </a:prstGeom>
        </p:spPr>
      </p:pic>
      <p:sp>
        <p:nvSpPr>
          <p:cNvPr id="11269" name="文本框 6"/>
          <p:cNvSpPr txBox="1"/>
          <p:nvPr/>
        </p:nvSpPr>
        <p:spPr>
          <a:xfrm>
            <a:off x="558800" y="2173288"/>
            <a:ext cx="315753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河南理工大学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765"/>
            <a:ext cx="12192000" cy="6808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38" y="2309813"/>
            <a:ext cx="6427787" cy="3609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75909" y="631386"/>
            <a:ext cx="3657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考试注意事项</a:t>
            </a:r>
            <a:endParaRPr lang="zh-CN" altLang="en-US" sz="4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2"/>
          <p:cNvSpPr>
            <a:spLocks noChangeArrowheads="1"/>
          </p:cNvSpPr>
          <p:nvPr/>
        </p:nvSpPr>
        <p:spPr bwMode="auto">
          <a:xfrm>
            <a:off x="1887537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MH_SubTitle_1"/>
          <p:cNvSpPr>
            <a:spLocks noChangeArrowheads="1"/>
          </p:cNvSpPr>
          <p:nvPr/>
        </p:nvSpPr>
        <p:spPr bwMode="auto">
          <a:xfrm>
            <a:off x="1092199" y="2565401"/>
            <a:ext cx="2161703" cy="3136900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FEC306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b="1">
                <a:solidFill>
                  <a:srgbClr val="E98E0D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请不要中途离开考试界面，离开或退出考试界面会继续计时。</a:t>
            </a:r>
            <a:endParaRPr kumimoji="0" b="1">
              <a:solidFill>
                <a:srgbClr val="E98E0D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MH_Other_3"/>
          <p:cNvSpPr>
            <a:spLocks noChangeArrowheads="1"/>
          </p:cNvSpPr>
          <p:nvPr/>
        </p:nvSpPr>
        <p:spPr bwMode="auto">
          <a:xfrm>
            <a:off x="1048688" y="1975131"/>
            <a:ext cx="1059948" cy="865880"/>
          </a:xfrm>
          <a:custGeom>
            <a:avLst/>
            <a:gdLst>
              <a:gd name="T0" fmla="*/ 0 w 466725"/>
              <a:gd name="T1" fmla="*/ 0 h 533401"/>
              <a:gd name="T2" fmla="*/ 495887 w 466725"/>
              <a:gd name="T3" fmla="*/ 0 h 533401"/>
              <a:gd name="T4" fmla="*/ 495887 w 466725"/>
              <a:gd name="T5" fmla="*/ 316398 h 533401"/>
              <a:gd name="T6" fmla="*/ 247943 w 466725"/>
              <a:gd name="T7" fmla="*/ 562486 h 533401"/>
              <a:gd name="T8" fmla="*/ 247945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F5BB01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MH_Other_5"/>
          <p:cNvSpPr>
            <a:spLocks noChangeArrowheads="1"/>
          </p:cNvSpPr>
          <p:nvPr/>
        </p:nvSpPr>
        <p:spPr bwMode="auto">
          <a:xfrm>
            <a:off x="4533107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SubTitle_2"/>
          <p:cNvSpPr>
            <a:spLocks noChangeArrowheads="1"/>
          </p:cNvSpPr>
          <p:nvPr/>
        </p:nvSpPr>
        <p:spPr bwMode="auto">
          <a:xfrm>
            <a:off x="3921760" y="2565400"/>
            <a:ext cx="2000885" cy="3251835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60A7FE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lang="zh-CN" altLang="en-US" b="1">
                <a:solidFill>
                  <a:srgbClr val="5FA7FE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请将手机调至免打扰模式，避免来电引起考试中断，确保手机有充足电量或接入电源。</a:t>
            </a:r>
            <a:r>
              <a:rPr kumimoji="0" lang="en-US" altLang="zh-CN" b="1">
                <a:solidFill>
                  <a:srgbClr val="5FA7FE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kumimoji="0" lang="en-US" altLang="zh-CN" b="1">
              <a:solidFill>
                <a:srgbClr val="5FA7FE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MH_Other_6"/>
          <p:cNvSpPr>
            <a:spLocks noChangeArrowheads="1"/>
          </p:cNvSpPr>
          <p:nvPr/>
        </p:nvSpPr>
        <p:spPr bwMode="auto">
          <a:xfrm>
            <a:off x="3921509" y="1975131"/>
            <a:ext cx="1063160" cy="865880"/>
          </a:xfrm>
          <a:custGeom>
            <a:avLst/>
            <a:gdLst>
              <a:gd name="T0" fmla="*/ 0 w 466725"/>
              <a:gd name="T1" fmla="*/ 0 h 533401"/>
              <a:gd name="T2" fmla="*/ 495887 w 466725"/>
              <a:gd name="T3" fmla="*/ 0 h 533401"/>
              <a:gd name="T4" fmla="*/ 495887 w 466725"/>
              <a:gd name="T5" fmla="*/ 316398 h 533401"/>
              <a:gd name="T6" fmla="*/ 247943 w 466725"/>
              <a:gd name="T7" fmla="*/ 562486 h 533401"/>
              <a:gd name="T8" fmla="*/ 247945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5FA7FE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MH_Other_7"/>
          <p:cNvSpPr>
            <a:spLocks noChangeArrowheads="1"/>
          </p:cNvSpPr>
          <p:nvPr/>
        </p:nvSpPr>
        <p:spPr bwMode="auto">
          <a:xfrm rot="16200000">
            <a:off x="7434187" y="3909626"/>
            <a:ext cx="2896984" cy="683551"/>
          </a:xfrm>
          <a:prstGeom prst="parallelogram">
            <a:avLst>
              <a:gd name="adj" fmla="val 156791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_8"/>
          <p:cNvSpPr>
            <a:spLocks noChangeArrowheads="1"/>
          </p:cNvSpPr>
          <p:nvPr/>
        </p:nvSpPr>
        <p:spPr bwMode="auto">
          <a:xfrm>
            <a:off x="7173912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MH_SubTitle_3"/>
          <p:cNvSpPr>
            <a:spLocks noChangeArrowheads="1"/>
          </p:cNvSpPr>
          <p:nvPr/>
        </p:nvSpPr>
        <p:spPr bwMode="auto">
          <a:xfrm>
            <a:off x="6564312" y="2565401"/>
            <a:ext cx="1993207" cy="3136900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71CC36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b="1">
                <a:solidFill>
                  <a:schemeClr val="accent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考试时间截止或答题时间结束，如果处于答题页面，将自动提交试卷。</a:t>
            </a:r>
            <a:endParaRPr kumimoji="0" b="1">
              <a:solidFill>
                <a:schemeClr val="accent6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MH_Other_9"/>
          <p:cNvSpPr>
            <a:spLocks noChangeArrowheads="1"/>
          </p:cNvSpPr>
          <p:nvPr/>
        </p:nvSpPr>
        <p:spPr bwMode="auto">
          <a:xfrm>
            <a:off x="6561982" y="1975131"/>
            <a:ext cx="1056736" cy="865880"/>
          </a:xfrm>
          <a:custGeom>
            <a:avLst/>
            <a:gdLst>
              <a:gd name="T0" fmla="*/ 0 w 466725"/>
              <a:gd name="T1" fmla="*/ 0 h 533401"/>
              <a:gd name="T2" fmla="*/ 490943 w 466725"/>
              <a:gd name="T3" fmla="*/ 0 h 533401"/>
              <a:gd name="T4" fmla="*/ 490943 w 466725"/>
              <a:gd name="T5" fmla="*/ 316398 h 533401"/>
              <a:gd name="T6" fmla="*/ 245471 w 466725"/>
              <a:gd name="T7" fmla="*/ 562486 h 533401"/>
              <a:gd name="T8" fmla="*/ 245473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72CC36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Other_10"/>
          <p:cNvSpPr>
            <a:spLocks noChangeArrowheads="1"/>
          </p:cNvSpPr>
          <p:nvPr/>
        </p:nvSpPr>
        <p:spPr bwMode="auto">
          <a:xfrm>
            <a:off x="9827037" y="3592418"/>
            <a:ext cx="245083" cy="241915"/>
          </a:xfrm>
          <a:prstGeom prst="rtTriangl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MH_SubTitle_4"/>
          <p:cNvSpPr>
            <a:spLocks noChangeArrowheads="1"/>
          </p:cNvSpPr>
          <p:nvPr/>
        </p:nvSpPr>
        <p:spPr bwMode="auto">
          <a:xfrm>
            <a:off x="9215755" y="2488565"/>
            <a:ext cx="1985645" cy="3213735"/>
          </a:xfrm>
          <a:prstGeom prst="rect">
            <a:avLst/>
          </a:prstGeom>
          <a:solidFill>
            <a:srgbClr val="FEFFFF"/>
          </a:solidFill>
          <a:ln w="3175" cmpd="sng">
            <a:solidFill>
              <a:srgbClr val="E85D46"/>
            </a:solidFill>
            <a:miter lim="800000"/>
          </a:ln>
          <a:effectLst/>
        </p:spPr>
        <p:txBody>
          <a:bodyPr lIns="72000" tIns="144000" rIns="72000" bIns="0"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120000"/>
              </a:lnSpc>
              <a:buSzTx/>
              <a:buFontTx/>
              <a:buNone/>
            </a:pPr>
            <a:r>
              <a:rPr kumimoji="0" lang="zh-CN" altLang="en-US" b="1" dirty="0">
                <a:solidFill>
                  <a:srgbClr val="E85C45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考试过程中如果出现页面卡死、题目空白情况，请尝试切换网络或退出重新进入考试。</a:t>
            </a:r>
            <a:endParaRPr kumimoji="0" lang="zh-CN" altLang="en-US" b="1" dirty="0">
              <a:solidFill>
                <a:srgbClr val="E85C45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Other_11"/>
          <p:cNvSpPr>
            <a:spLocks noChangeArrowheads="1"/>
          </p:cNvSpPr>
          <p:nvPr/>
        </p:nvSpPr>
        <p:spPr bwMode="auto">
          <a:xfrm>
            <a:off x="9215833" y="1879245"/>
            <a:ext cx="1059948" cy="865880"/>
          </a:xfrm>
          <a:custGeom>
            <a:avLst/>
            <a:gdLst>
              <a:gd name="T0" fmla="*/ 0 w 466725"/>
              <a:gd name="T1" fmla="*/ 0 h 533401"/>
              <a:gd name="T2" fmla="*/ 495887 w 466725"/>
              <a:gd name="T3" fmla="*/ 0 h 533401"/>
              <a:gd name="T4" fmla="*/ 495887 w 466725"/>
              <a:gd name="T5" fmla="*/ 316398 h 533401"/>
              <a:gd name="T6" fmla="*/ 247943 w 466725"/>
              <a:gd name="T7" fmla="*/ 562486 h 533401"/>
              <a:gd name="T8" fmla="*/ 247945 w 466725"/>
              <a:gd name="T9" fmla="*/ 562485 h 533401"/>
              <a:gd name="T10" fmla="*/ 0 w 466725"/>
              <a:gd name="T11" fmla="*/ 316397 h 533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6725"/>
              <a:gd name="T19" fmla="*/ 0 h 533401"/>
              <a:gd name="T20" fmla="*/ 466725 w 466725"/>
              <a:gd name="T21" fmla="*/ 533401 h 533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lnTo>
                  <a:pt x="0" y="0"/>
                </a:lnTo>
                <a:close/>
              </a:path>
            </a:pathLst>
          </a:custGeom>
          <a:solidFill>
            <a:srgbClr val="E85C45"/>
          </a:solidFill>
          <a:ln>
            <a:noFill/>
          </a:ln>
          <a:effectLst/>
        </p:spPr>
        <p:txBody>
          <a:bodyPr anchor="ctr"/>
          <a:lstStyle/>
          <a:p>
            <a:pPr indent="1905" algn="ctr" defTabSz="1007745" hangingPunct="1">
              <a:lnSpc>
                <a:spcPct val="100000"/>
              </a:lnSpc>
              <a:buSzTx/>
              <a:buFontTx/>
              <a:buNone/>
              <a:defRPr/>
            </a:pPr>
            <a:r>
              <a:rPr lang="en-US" sz="4000" b="1">
                <a:solidFill>
                  <a:srgbClr val="FE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D</a:t>
            </a:r>
            <a:endParaRPr lang="zh-CN" altLang="en-US" sz="4000" b="1">
              <a:solidFill>
                <a:srgbClr val="FE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MH_Other_7"/>
          <p:cNvSpPr>
            <a:spLocks noChangeArrowheads="1"/>
          </p:cNvSpPr>
          <p:nvPr/>
        </p:nvSpPr>
        <p:spPr bwMode="auto">
          <a:xfrm rot="16200000">
            <a:off x="4783277" y="3929881"/>
            <a:ext cx="2896984" cy="683549"/>
          </a:xfrm>
          <a:prstGeom prst="parallelogram">
            <a:avLst>
              <a:gd name="adj" fmla="val 156791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MH_Other_7"/>
          <p:cNvSpPr>
            <a:spLocks noChangeArrowheads="1"/>
          </p:cNvSpPr>
          <p:nvPr/>
        </p:nvSpPr>
        <p:spPr bwMode="auto">
          <a:xfrm rot="16200000">
            <a:off x="2136870" y="3931928"/>
            <a:ext cx="2896984" cy="683549"/>
          </a:xfrm>
          <a:prstGeom prst="parallelogram">
            <a:avLst>
              <a:gd name="adj" fmla="val 156791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1905"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00774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774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hangingPunct="1">
              <a:lnSpc>
                <a:spcPct val="80000"/>
              </a:lnSpc>
              <a:buSzTx/>
              <a:buFontTx/>
              <a:buNone/>
            </a:pPr>
            <a:endParaRPr kumimoji="0" lang="zh-CN" altLang="en-US" b="1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îṣļîḑé-Freeform: Shape 2"/>
          <p:cNvSpPr/>
          <p:nvPr/>
        </p:nvSpPr>
        <p:spPr>
          <a:xfrm>
            <a:off x="3843918" y="2324292"/>
            <a:ext cx="4058716" cy="3046193"/>
          </a:xfrm>
          <a:custGeom>
            <a:avLst/>
            <a:gdLst>
              <a:gd name="connsiteX0" fmla="*/ 242980 w 3585882"/>
              <a:gd name="connsiteY0" fmla="*/ 2691317 h 2782757"/>
              <a:gd name="connsiteX1" fmla="*/ 0 w 3585882"/>
              <a:gd name="connsiteY1" fmla="*/ 1792941 h 2782757"/>
              <a:gd name="connsiteX2" fmla="*/ 1792941 w 3585882"/>
              <a:gd name="connsiteY2" fmla="*/ 0 h 2782757"/>
              <a:gd name="connsiteX3" fmla="*/ 3585882 w 3585882"/>
              <a:gd name="connsiteY3" fmla="*/ 1792941 h 2782757"/>
              <a:gd name="connsiteX4" fmla="*/ 3342903 w 3585882"/>
              <a:gd name="connsiteY4" fmla="*/ 2691317 h 2782757"/>
              <a:gd name="connsiteX5" fmla="*/ 334420 w 3585882"/>
              <a:gd name="connsiteY5" fmla="*/ 2782757 h 2782757"/>
              <a:gd name="connsiteX0-1" fmla="*/ 242980 w 3585882"/>
              <a:gd name="connsiteY0-2" fmla="*/ 2691317 h 2691317"/>
              <a:gd name="connsiteX1-3" fmla="*/ 0 w 3585882"/>
              <a:gd name="connsiteY1-4" fmla="*/ 1792941 h 2691317"/>
              <a:gd name="connsiteX2-5" fmla="*/ 1792941 w 3585882"/>
              <a:gd name="connsiteY2-6" fmla="*/ 0 h 2691317"/>
              <a:gd name="connsiteX3-7" fmla="*/ 3585882 w 3585882"/>
              <a:gd name="connsiteY3-8" fmla="*/ 1792941 h 2691317"/>
              <a:gd name="connsiteX4-9" fmla="*/ 3342903 w 3585882"/>
              <a:gd name="connsiteY4-10" fmla="*/ 2691317 h 26913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585882" h="2691317">
                <a:moveTo>
                  <a:pt x="242980" y="2691317"/>
                </a:moveTo>
                <a:cubicBezTo>
                  <a:pt x="87926" y="2427846"/>
                  <a:pt x="0" y="2120662"/>
                  <a:pt x="0" y="1792941"/>
                </a:cubicBezTo>
                <a:cubicBezTo>
                  <a:pt x="0" y="802727"/>
                  <a:pt x="802727" y="0"/>
                  <a:pt x="1792941" y="0"/>
                </a:cubicBezTo>
                <a:cubicBezTo>
                  <a:pt x="2783155" y="0"/>
                  <a:pt x="3585882" y="802727"/>
                  <a:pt x="3585882" y="1792941"/>
                </a:cubicBezTo>
                <a:cubicBezTo>
                  <a:pt x="3585882" y="2120662"/>
                  <a:pt x="3497956" y="2427846"/>
                  <a:pt x="3342903" y="2691317"/>
                </a:cubicBezTo>
              </a:path>
            </a:pathLst>
          </a:custGeom>
          <a:noFill/>
          <a:ln w="88900" cap="rnd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5" name="îṣļîḑé-Oval 4"/>
          <p:cNvSpPr/>
          <p:nvPr/>
        </p:nvSpPr>
        <p:spPr>
          <a:xfrm>
            <a:off x="6674872" y="2334437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6" name="îṣļîḑé-Oval 7"/>
          <p:cNvSpPr/>
          <p:nvPr/>
        </p:nvSpPr>
        <p:spPr>
          <a:xfrm>
            <a:off x="7557643" y="4049245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7" name="îṣļîḑé-Oval 10"/>
          <p:cNvSpPr/>
          <p:nvPr/>
        </p:nvSpPr>
        <p:spPr>
          <a:xfrm>
            <a:off x="3529368" y="4049245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sp>
        <p:nvSpPr>
          <p:cNvPr id="8" name="îṣļîḑé-Oval 13"/>
          <p:cNvSpPr/>
          <p:nvPr/>
        </p:nvSpPr>
        <p:spPr>
          <a:xfrm>
            <a:off x="4412138" y="2334437"/>
            <a:ext cx="659540" cy="659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sz="2400"/>
          </a:p>
        </p:txBody>
      </p:sp>
      <p:grpSp>
        <p:nvGrpSpPr>
          <p:cNvPr id="26" name="组合 25"/>
          <p:cNvGrpSpPr/>
          <p:nvPr/>
        </p:nvGrpSpPr>
        <p:grpSpPr>
          <a:xfrm>
            <a:off x="87075" y="2129667"/>
            <a:ext cx="11856639" cy="2694812"/>
            <a:chOff x="251520" y="1381985"/>
            <a:chExt cx="8892479" cy="2021109"/>
          </a:xfrm>
        </p:grpSpPr>
        <p:grpSp>
          <p:nvGrpSpPr>
            <p:cNvPr id="9" name="Group 15"/>
            <p:cNvGrpSpPr/>
            <p:nvPr/>
          </p:nvGrpSpPr>
          <p:grpSpPr>
            <a:xfrm>
              <a:off x="476863" y="1381985"/>
              <a:ext cx="2597148" cy="670243"/>
              <a:chOff x="-95596" y="2293341"/>
              <a:chExt cx="3059446" cy="789546"/>
            </a:xfrm>
          </p:grpSpPr>
          <p:sp>
            <p:nvSpPr>
              <p:cNvPr id="24" name="îṣļîḑé-TextBox 16"/>
              <p:cNvSpPr txBox="1"/>
              <p:nvPr/>
            </p:nvSpPr>
            <p:spPr bwMode="auto">
              <a:xfrm>
                <a:off x="-95596" y="2597119"/>
                <a:ext cx="3053722" cy="485768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密码错误、忘记密码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îṣļîḑé-TextBox 17"/>
              <p:cNvSpPr txBox="1"/>
              <p:nvPr/>
            </p:nvSpPr>
            <p:spPr bwMode="auto">
              <a:xfrm>
                <a:off x="1014550" y="2293341"/>
                <a:ext cx="1949300" cy="21753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</a:bodyPr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登录不上</a:t>
                </a:r>
                <a:endParaRPr lang="zh-CN" altLang="en-US" sz="2135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Group 18"/>
            <p:cNvGrpSpPr/>
            <p:nvPr/>
          </p:nvGrpSpPr>
          <p:grpSpPr>
            <a:xfrm>
              <a:off x="6086536" y="1398604"/>
              <a:ext cx="2219445" cy="516256"/>
              <a:chOff x="789449" y="2293341"/>
              <a:chExt cx="2614511" cy="608150"/>
            </a:xfrm>
          </p:grpSpPr>
          <p:sp>
            <p:nvSpPr>
              <p:cNvPr id="22" name="îṣļîḑé-TextBox 19"/>
              <p:cNvSpPr txBox="1"/>
              <p:nvPr/>
            </p:nvSpPr>
            <p:spPr bwMode="auto">
              <a:xfrm>
                <a:off x="789449" y="2572578"/>
                <a:ext cx="2614511" cy="328913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保存、提交等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îṣļîḑé-TextBox 20"/>
              <p:cNvSpPr txBox="1"/>
              <p:nvPr/>
            </p:nvSpPr>
            <p:spPr bwMode="auto">
              <a:xfrm>
                <a:off x="789450" y="2293341"/>
                <a:ext cx="1949300" cy="217536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</a:bodyPr>
              <a:p>
                <a:pPr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无法提交作业</a:t>
                </a:r>
                <a:endParaRPr lang="zh-CN" altLang="en-US" sz="2135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Group 21"/>
            <p:cNvGrpSpPr/>
            <p:nvPr/>
          </p:nvGrpSpPr>
          <p:grpSpPr>
            <a:xfrm>
              <a:off x="251520" y="2768140"/>
              <a:ext cx="2356379" cy="634954"/>
              <a:chOff x="-244054" y="3793412"/>
              <a:chExt cx="2775819" cy="747977"/>
            </a:xfrm>
          </p:grpSpPr>
          <p:sp>
            <p:nvSpPr>
              <p:cNvPr id="20" name="îṣļîḑé-TextBox 22"/>
              <p:cNvSpPr txBox="1"/>
              <p:nvPr/>
            </p:nvSpPr>
            <p:spPr bwMode="auto">
              <a:xfrm>
                <a:off x="-244054" y="4130235"/>
                <a:ext cx="2775817" cy="411154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黑屏、无法加载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îṣļîḑé-TextBox 23"/>
              <p:cNvSpPr txBox="1"/>
              <p:nvPr/>
            </p:nvSpPr>
            <p:spPr bwMode="auto">
              <a:xfrm>
                <a:off x="-85380" y="3793412"/>
                <a:ext cx="2617145" cy="31935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p>
                <a:pPr algn="r"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accent4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视频无法观看</a:t>
                </a:r>
                <a:endParaRPr lang="zh-CN" altLang="en-US" sz="2135" b="1" dirty="0">
                  <a:solidFill>
                    <a:schemeClr val="accent4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Group 24"/>
            <p:cNvGrpSpPr/>
            <p:nvPr/>
          </p:nvGrpSpPr>
          <p:grpSpPr>
            <a:xfrm>
              <a:off x="6516216" y="2811357"/>
              <a:ext cx="2627783" cy="504357"/>
              <a:chOff x="630402" y="2242431"/>
              <a:chExt cx="3095534" cy="594134"/>
            </a:xfrm>
          </p:grpSpPr>
          <p:sp>
            <p:nvSpPr>
              <p:cNvPr id="18" name="îṣļîḑé-TextBox 25"/>
              <p:cNvSpPr txBox="1"/>
              <p:nvPr/>
            </p:nvSpPr>
            <p:spPr bwMode="auto">
              <a:xfrm>
                <a:off x="645005" y="2547208"/>
                <a:ext cx="3080931" cy="289357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noAutofit/>
              </a:bodyPr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86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只要有疑问</a:t>
                </a:r>
                <a:endParaRPr lang="zh-CN" altLang="en-US" sz="186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îṣļîḑé-TextBox 26"/>
              <p:cNvSpPr txBox="1"/>
              <p:nvPr/>
            </p:nvSpPr>
            <p:spPr bwMode="auto">
              <a:xfrm>
                <a:off x="630402" y="2242431"/>
                <a:ext cx="1949300" cy="281088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0" bIns="0" anchor="t" anchorCtr="0">
                <a:noAutofit/>
              </a:bodyPr>
              <a:p>
                <a:pPr>
                  <a:buClr>
                    <a:prstClr val="white"/>
                  </a:buClr>
                  <a:defRPr/>
                </a:pPr>
                <a:r>
                  <a:rPr lang="zh-CN" altLang="en-US" sz="2135" b="1" dirty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平台任何操作</a:t>
                </a:r>
                <a:endParaRPr lang="zh-CN" altLang="en-US" sz="2135" b="1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3" name="îṣļîḑé-Freeform: Shape 28"/>
          <p:cNvSpPr/>
          <p:nvPr/>
        </p:nvSpPr>
        <p:spPr bwMode="auto">
          <a:xfrm>
            <a:off x="4412138" y="2342383"/>
            <a:ext cx="633204" cy="633204"/>
          </a:xfrm>
          <a:custGeom>
            <a:avLst/>
            <a:gdLst>
              <a:gd name="T0" fmla="*/ 116 w 232"/>
              <a:gd name="T1" fmla="*/ 0 h 232"/>
              <a:gd name="T2" fmla="*/ 0 w 232"/>
              <a:gd name="T3" fmla="*/ 116 h 232"/>
              <a:gd name="T4" fmla="*/ 116 w 232"/>
              <a:gd name="T5" fmla="*/ 232 h 232"/>
              <a:gd name="T6" fmla="*/ 232 w 232"/>
              <a:gd name="T7" fmla="*/ 116 h 232"/>
              <a:gd name="T8" fmla="*/ 116 w 232"/>
              <a:gd name="T9" fmla="*/ 0 h 232"/>
              <a:gd name="T10" fmla="*/ 129 w 232"/>
              <a:gd name="T11" fmla="*/ 208 h 232"/>
              <a:gd name="T12" fmla="*/ 129 w 232"/>
              <a:gd name="T13" fmla="*/ 190 h 232"/>
              <a:gd name="T14" fmla="*/ 117 w 232"/>
              <a:gd name="T15" fmla="*/ 178 h 232"/>
              <a:gd name="T16" fmla="*/ 105 w 232"/>
              <a:gd name="T17" fmla="*/ 190 h 232"/>
              <a:gd name="T18" fmla="*/ 105 w 232"/>
              <a:gd name="T19" fmla="*/ 208 h 232"/>
              <a:gd name="T20" fmla="*/ 25 w 232"/>
              <a:gd name="T21" fmla="*/ 129 h 232"/>
              <a:gd name="T22" fmla="*/ 42 w 232"/>
              <a:gd name="T23" fmla="*/ 129 h 232"/>
              <a:gd name="T24" fmla="*/ 53 w 232"/>
              <a:gd name="T25" fmla="*/ 117 h 232"/>
              <a:gd name="T26" fmla="*/ 42 w 232"/>
              <a:gd name="T27" fmla="*/ 105 h 232"/>
              <a:gd name="T28" fmla="*/ 24 w 232"/>
              <a:gd name="T29" fmla="*/ 105 h 232"/>
              <a:gd name="T30" fmla="*/ 104 w 232"/>
              <a:gd name="T31" fmla="*/ 25 h 232"/>
              <a:gd name="T32" fmla="*/ 104 w 232"/>
              <a:gd name="T33" fmla="*/ 41 h 232"/>
              <a:gd name="T34" fmla="*/ 116 w 232"/>
              <a:gd name="T35" fmla="*/ 53 h 232"/>
              <a:gd name="T36" fmla="*/ 128 w 232"/>
              <a:gd name="T37" fmla="*/ 41 h 232"/>
              <a:gd name="T38" fmla="*/ 128 w 232"/>
              <a:gd name="T39" fmla="*/ 25 h 232"/>
              <a:gd name="T40" fmla="*/ 208 w 232"/>
              <a:gd name="T41" fmla="*/ 104 h 232"/>
              <a:gd name="T42" fmla="*/ 190 w 232"/>
              <a:gd name="T43" fmla="*/ 104 h 232"/>
              <a:gd name="T44" fmla="*/ 179 w 232"/>
              <a:gd name="T45" fmla="*/ 116 h 232"/>
              <a:gd name="T46" fmla="*/ 190 w 232"/>
              <a:gd name="T47" fmla="*/ 128 h 232"/>
              <a:gd name="T48" fmla="*/ 208 w 232"/>
              <a:gd name="T49" fmla="*/ 128 h 232"/>
              <a:gd name="T50" fmla="*/ 129 w 232"/>
              <a:gd name="T51" fmla="*/ 208 h 232"/>
              <a:gd name="T52" fmla="*/ 124 w 232"/>
              <a:gd name="T53" fmla="*/ 94 h 232"/>
              <a:gd name="T54" fmla="*/ 70 w 232"/>
              <a:gd name="T55" fmla="*/ 69 h 232"/>
              <a:gd name="T56" fmla="*/ 94 w 232"/>
              <a:gd name="T57" fmla="*/ 124 h 232"/>
              <a:gd name="T58" fmla="*/ 109 w 232"/>
              <a:gd name="T59" fmla="*/ 138 h 232"/>
              <a:gd name="T60" fmla="*/ 163 w 232"/>
              <a:gd name="T61" fmla="*/ 163 h 232"/>
              <a:gd name="T62" fmla="*/ 138 w 232"/>
              <a:gd name="T63" fmla="*/ 108 h 232"/>
              <a:gd name="T64" fmla="*/ 124 w 232"/>
              <a:gd name="T65" fmla="*/ 94 h 232"/>
              <a:gd name="T66" fmla="*/ 123 w 232"/>
              <a:gd name="T67" fmla="*/ 123 h 232"/>
              <a:gd name="T68" fmla="*/ 110 w 232"/>
              <a:gd name="T69" fmla="*/ 123 h 232"/>
              <a:gd name="T70" fmla="*/ 110 w 232"/>
              <a:gd name="T71" fmla="*/ 109 h 232"/>
              <a:gd name="T72" fmla="*/ 123 w 232"/>
              <a:gd name="T73" fmla="*/ 109 h 232"/>
              <a:gd name="T74" fmla="*/ 123 w 232"/>
              <a:gd name="T75" fmla="*/ 12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2" h="232">
                <a:moveTo>
                  <a:pt x="116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2"/>
                  <a:pt x="116" y="232"/>
                </a:cubicBezTo>
                <a:cubicBezTo>
                  <a:pt x="180" y="232"/>
                  <a:pt x="232" y="180"/>
                  <a:pt x="232" y="116"/>
                </a:cubicBezTo>
                <a:cubicBezTo>
                  <a:pt x="232" y="52"/>
                  <a:pt x="180" y="0"/>
                  <a:pt x="116" y="0"/>
                </a:cubicBezTo>
                <a:close/>
                <a:moveTo>
                  <a:pt x="129" y="208"/>
                </a:moveTo>
                <a:cubicBezTo>
                  <a:pt x="129" y="190"/>
                  <a:pt x="129" y="190"/>
                  <a:pt x="129" y="190"/>
                </a:cubicBezTo>
                <a:cubicBezTo>
                  <a:pt x="129" y="183"/>
                  <a:pt x="123" y="178"/>
                  <a:pt x="117" y="178"/>
                </a:cubicBezTo>
                <a:cubicBezTo>
                  <a:pt x="110" y="178"/>
                  <a:pt x="105" y="183"/>
                  <a:pt x="105" y="190"/>
                </a:cubicBezTo>
                <a:cubicBezTo>
                  <a:pt x="105" y="208"/>
                  <a:pt x="105" y="208"/>
                  <a:pt x="105" y="208"/>
                </a:cubicBezTo>
                <a:cubicBezTo>
                  <a:pt x="63" y="203"/>
                  <a:pt x="30" y="170"/>
                  <a:pt x="25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8" y="129"/>
                  <a:pt x="53" y="123"/>
                  <a:pt x="53" y="117"/>
                </a:cubicBezTo>
                <a:cubicBezTo>
                  <a:pt x="53" y="110"/>
                  <a:pt x="48" y="105"/>
                  <a:pt x="42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29" y="63"/>
                  <a:pt x="63" y="30"/>
                  <a:pt x="104" y="25"/>
                </a:cubicBezTo>
                <a:cubicBezTo>
                  <a:pt x="104" y="41"/>
                  <a:pt x="104" y="41"/>
                  <a:pt x="104" y="41"/>
                </a:cubicBezTo>
                <a:cubicBezTo>
                  <a:pt x="104" y="47"/>
                  <a:pt x="109" y="53"/>
                  <a:pt x="116" y="53"/>
                </a:cubicBezTo>
                <a:cubicBezTo>
                  <a:pt x="122" y="53"/>
                  <a:pt x="128" y="47"/>
                  <a:pt x="128" y="41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69" y="30"/>
                  <a:pt x="202" y="63"/>
                  <a:pt x="208" y="104"/>
                </a:cubicBezTo>
                <a:cubicBezTo>
                  <a:pt x="190" y="104"/>
                  <a:pt x="190" y="104"/>
                  <a:pt x="190" y="104"/>
                </a:cubicBezTo>
                <a:cubicBezTo>
                  <a:pt x="184" y="104"/>
                  <a:pt x="179" y="109"/>
                  <a:pt x="179" y="116"/>
                </a:cubicBezTo>
                <a:cubicBezTo>
                  <a:pt x="179" y="122"/>
                  <a:pt x="184" y="128"/>
                  <a:pt x="190" y="128"/>
                </a:cubicBezTo>
                <a:cubicBezTo>
                  <a:pt x="208" y="128"/>
                  <a:pt x="208" y="128"/>
                  <a:pt x="208" y="128"/>
                </a:cubicBezTo>
                <a:cubicBezTo>
                  <a:pt x="203" y="169"/>
                  <a:pt x="170" y="202"/>
                  <a:pt x="129" y="208"/>
                </a:cubicBezTo>
                <a:close/>
                <a:moveTo>
                  <a:pt x="124" y="94"/>
                </a:moveTo>
                <a:cubicBezTo>
                  <a:pt x="70" y="69"/>
                  <a:pt x="70" y="69"/>
                  <a:pt x="70" y="69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7" y="129"/>
                  <a:pt x="103" y="136"/>
                  <a:pt x="109" y="138"/>
                </a:cubicBezTo>
                <a:cubicBezTo>
                  <a:pt x="163" y="163"/>
                  <a:pt x="163" y="163"/>
                  <a:pt x="163" y="163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6" y="103"/>
                  <a:pt x="130" y="96"/>
                  <a:pt x="124" y="94"/>
                </a:cubicBezTo>
                <a:close/>
                <a:moveTo>
                  <a:pt x="123" y="123"/>
                </a:moveTo>
                <a:cubicBezTo>
                  <a:pt x="119" y="126"/>
                  <a:pt x="113" y="126"/>
                  <a:pt x="110" y="123"/>
                </a:cubicBezTo>
                <a:cubicBezTo>
                  <a:pt x="106" y="119"/>
                  <a:pt x="106" y="113"/>
                  <a:pt x="110" y="109"/>
                </a:cubicBezTo>
                <a:cubicBezTo>
                  <a:pt x="113" y="106"/>
                  <a:pt x="119" y="106"/>
                  <a:pt x="123" y="109"/>
                </a:cubicBezTo>
                <a:cubicBezTo>
                  <a:pt x="127" y="113"/>
                  <a:pt x="127" y="119"/>
                  <a:pt x="123" y="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14" name="îṣļîḑé-Freeform: Shape 29"/>
          <p:cNvSpPr/>
          <p:nvPr/>
        </p:nvSpPr>
        <p:spPr bwMode="auto">
          <a:xfrm>
            <a:off x="6699858" y="2334437"/>
            <a:ext cx="633204" cy="633204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15" name="îṣļîḑé-Freeform: Shape 30"/>
          <p:cNvSpPr/>
          <p:nvPr/>
        </p:nvSpPr>
        <p:spPr bwMode="auto">
          <a:xfrm>
            <a:off x="7570810" y="4062413"/>
            <a:ext cx="633204" cy="6332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16" name="îṣļîḑé-Freeform: Shape 31"/>
          <p:cNvSpPr/>
          <p:nvPr/>
        </p:nvSpPr>
        <p:spPr bwMode="auto">
          <a:xfrm>
            <a:off x="3542536" y="4062413"/>
            <a:ext cx="633204" cy="633204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p>
            <a:pPr algn="ctr"/>
            <a:endParaRPr sz="2400"/>
          </a:p>
        </p:txBody>
      </p:sp>
      <p:sp>
        <p:nvSpPr>
          <p:cNvPr id="27" name="矩形 26"/>
          <p:cNvSpPr/>
          <p:nvPr/>
        </p:nvSpPr>
        <p:spPr>
          <a:xfrm>
            <a:off x="4531995" y="2620433"/>
            <a:ext cx="2631440" cy="3046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9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在线</a:t>
            </a:r>
            <a:endParaRPr lang="zh-CN" altLang="en-US" sz="9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9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客服</a:t>
            </a:r>
            <a:endParaRPr lang="zh-CN" altLang="en-US" sz="9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053" y="158327"/>
            <a:ext cx="3613573" cy="748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26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重要提醒！</a:t>
            </a:r>
            <a:endParaRPr lang="zh-CN" altLang="en-US" sz="4265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 dirty="0">
                <a:solidFill>
                  <a:schemeClr val="tx1"/>
                </a:solidFill>
              </a:rPr>
              <a:t>尔雅学习重要警示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351338"/>
          </a:xfrm>
        </p:spPr>
        <p:txBody>
          <a:bodyPr/>
          <a:p>
            <a:r>
              <a:rPr lang="zh-CN" altLang="en-US" dirty="0">
                <a:solidFill>
                  <a:srgbClr val="92D050"/>
                </a:solidFill>
              </a:rPr>
              <a:t>各位同学应该认真学习尔雅课程，科学合理安排学习时间，及时完成任务，积极参加活动，争取优异成绩</a:t>
            </a:r>
            <a:r>
              <a:rPr lang="zh-CN" altLang="en-US" dirty="0" smtClean="0">
                <a:solidFill>
                  <a:srgbClr val="92D050"/>
                </a:solidFill>
              </a:rPr>
              <a:t>。</a:t>
            </a:r>
            <a:endParaRPr lang="en-US" altLang="zh-CN" dirty="0" smtClean="0">
              <a:solidFill>
                <a:srgbClr val="92D050"/>
              </a:solidFill>
            </a:endParaRPr>
          </a:p>
          <a:p>
            <a:endParaRPr lang="en-US" altLang="zh-CN" dirty="0">
              <a:solidFill>
                <a:srgbClr val="92D050"/>
              </a:solidFill>
            </a:endParaRPr>
          </a:p>
          <a:p>
            <a:r>
              <a:rPr lang="zh-CN" altLang="en-US" dirty="0">
                <a:solidFill>
                  <a:srgbClr val="92D050"/>
                </a:solidFill>
              </a:rPr>
              <a:t>坚持诚信学习，维护良好风气</a:t>
            </a:r>
            <a:r>
              <a:rPr lang="zh-CN" altLang="en-US" dirty="0" smtClean="0">
                <a:solidFill>
                  <a:srgbClr val="92D050"/>
                </a:solidFill>
              </a:rPr>
              <a:t>。尔</a:t>
            </a:r>
            <a:r>
              <a:rPr lang="zh-CN" altLang="en-US" dirty="0">
                <a:solidFill>
                  <a:srgbClr val="92D050"/>
                </a:solidFill>
              </a:rPr>
              <a:t>雅公司对不诚信学习者将采取记录不良学习行为、清空学习进度、封禁帐号等惩处措施，并定期向学校提交作弊学生名单，由学校根据相关校规校纪惩处</a:t>
            </a:r>
            <a:r>
              <a:rPr lang="zh-CN" altLang="en-US" dirty="0" smtClean="0">
                <a:solidFill>
                  <a:srgbClr val="92D050"/>
                </a:solidFill>
              </a:rPr>
              <a:t>。</a:t>
            </a:r>
            <a:endParaRPr lang="en-US" altLang="zh-CN" dirty="0" smtClean="0">
              <a:solidFill>
                <a:srgbClr val="92D050"/>
              </a:solidFill>
            </a:endParaRPr>
          </a:p>
          <a:p>
            <a:endParaRPr lang="en-US" altLang="zh-CN" dirty="0">
              <a:solidFill>
                <a:srgbClr val="92D050"/>
              </a:solidFill>
            </a:endParaRPr>
          </a:p>
          <a:p>
            <a:r>
              <a:rPr lang="zh-CN" altLang="en-US" dirty="0" smtClean="0">
                <a:solidFill>
                  <a:srgbClr val="92D050"/>
                </a:solidFill>
              </a:rPr>
              <a:t>遵守</a:t>
            </a:r>
            <a:r>
              <a:rPr lang="zh-CN" altLang="en-US" dirty="0">
                <a:solidFill>
                  <a:srgbClr val="92D050"/>
                </a:solidFill>
              </a:rPr>
              <a:t>国家相关法律法规规定，不得在任何评论区发布不负责任的言论，违者将被依法追究责任。</a:t>
            </a:r>
            <a:endParaRPr lang="zh-CN" alt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文本框 48"/>
          <p:cNvSpPr txBox="1"/>
          <p:nvPr/>
        </p:nvSpPr>
        <p:spPr>
          <a:xfrm>
            <a:off x="2042809" y="2505670"/>
            <a:ext cx="527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超星学习通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 rot="11891394">
            <a:off x="7883799" y="2295897"/>
            <a:ext cx="3097450" cy="2152130"/>
            <a:chOff x="912737" y="565770"/>
            <a:chExt cx="3097450" cy="2152130"/>
          </a:xfrm>
        </p:grpSpPr>
        <p:sp>
          <p:nvSpPr>
            <p:cNvPr id="60" name="等腰三角形 59"/>
            <p:cNvSpPr/>
            <p:nvPr/>
          </p:nvSpPr>
          <p:spPr>
            <a:xfrm rot="18941696">
              <a:off x="2822785" y="2021207"/>
              <a:ext cx="266912" cy="230096"/>
            </a:xfrm>
            <a:prstGeom prst="triangl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1" name="等腰三角形 60"/>
            <p:cNvSpPr/>
            <p:nvPr/>
          </p:nvSpPr>
          <p:spPr>
            <a:xfrm rot="3678182">
              <a:off x="2802171" y="1181956"/>
              <a:ext cx="397226" cy="342435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2" name="等腰三角形 61"/>
            <p:cNvSpPr/>
            <p:nvPr/>
          </p:nvSpPr>
          <p:spPr>
            <a:xfrm rot="9480000">
              <a:off x="3485946" y="2487804"/>
              <a:ext cx="266912" cy="230096"/>
            </a:xfrm>
            <a:prstGeom prst="triangle">
              <a:avLst/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3" name="等腰三角形 62"/>
            <p:cNvSpPr/>
            <p:nvPr/>
          </p:nvSpPr>
          <p:spPr>
            <a:xfrm rot="1020767">
              <a:off x="1218249" y="749218"/>
              <a:ext cx="945160" cy="814792"/>
            </a:xfrm>
            <a:prstGeom prst="triangl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4" name="等腰三角形 63"/>
            <p:cNvSpPr/>
            <p:nvPr/>
          </p:nvSpPr>
          <p:spPr>
            <a:xfrm rot="1020767">
              <a:off x="1105528" y="607668"/>
              <a:ext cx="1175902" cy="1013706"/>
            </a:xfrm>
            <a:prstGeom prst="triangle">
              <a:avLst/>
            </a:prstGeom>
            <a:noFill/>
            <a:ln>
              <a:solidFill>
                <a:srgbClr val="FFC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20F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 rot="18818926">
              <a:off x="912737" y="1383941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 rot="18818926">
              <a:off x="1788997" y="565770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 rot="18818926">
              <a:off x="2041044" y="1708216"/>
              <a:ext cx="114845" cy="114845"/>
            </a:xfrm>
            <a:prstGeom prst="ellipse">
              <a:avLst/>
            </a:prstGeom>
            <a:solidFill>
              <a:srgbClr val="FFC2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 rot="8977127">
              <a:off x="3563479" y="1987179"/>
              <a:ext cx="446708" cy="334617"/>
              <a:chOff x="2822785" y="1265179"/>
              <a:chExt cx="930073" cy="696693"/>
            </a:xfrm>
          </p:grpSpPr>
          <p:sp>
            <p:nvSpPr>
              <p:cNvPr id="69" name="等腰三角形 68"/>
              <p:cNvSpPr/>
              <p:nvPr/>
            </p:nvSpPr>
            <p:spPr>
              <a:xfrm rot="18941696">
                <a:off x="2822785" y="1265179"/>
                <a:ext cx="266912" cy="230096"/>
              </a:xfrm>
              <a:prstGeom prst="triangle">
                <a:avLst/>
              </a:prstGeom>
              <a:solidFill>
                <a:srgbClr val="84CB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20F"/>
                  </a:solidFill>
                </a:endParaRPr>
              </a:p>
            </p:txBody>
          </p:sp>
          <p:sp>
            <p:nvSpPr>
              <p:cNvPr id="70" name="等腰三角形 69"/>
              <p:cNvSpPr/>
              <p:nvPr/>
            </p:nvSpPr>
            <p:spPr>
              <a:xfrm rot="9480000">
                <a:off x="3485946" y="1731776"/>
                <a:ext cx="266912" cy="230096"/>
              </a:xfrm>
              <a:prstGeom prst="triangle">
                <a:avLst/>
              </a:prstGeom>
              <a:solidFill>
                <a:srgbClr val="29B9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20F"/>
                  </a:solidFill>
                </a:endParaRPr>
              </a:p>
            </p:txBody>
          </p:sp>
        </p:grpSp>
      </p:grpSp>
      <p:cxnSp>
        <p:nvCxnSpPr>
          <p:cNvPr id="71" name="Straight Connector 13"/>
          <p:cNvCxnSpPr/>
          <p:nvPr/>
        </p:nvCxnSpPr>
        <p:spPr>
          <a:xfrm flipH="1">
            <a:off x="0" y="4110074"/>
            <a:ext cx="6331945" cy="0"/>
          </a:xfrm>
          <a:prstGeom prst="line">
            <a:avLst/>
          </a:prstGeom>
          <a:ln w="19050" cap="sq">
            <a:solidFill>
              <a:srgbClr val="F8D35E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580019" y="3488997"/>
            <a:ext cx="4197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手机也能进行学习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1"/>
          <p:cNvSpPr txBox="1"/>
          <p:nvPr/>
        </p:nvSpPr>
        <p:spPr>
          <a:xfrm>
            <a:off x="6210030" y="2627562"/>
            <a:ext cx="2872581" cy="43088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CN" altLang="en-US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扫左方二维码下载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https://passport2.chaoxing.com/images/guide/ewm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1729740"/>
            <a:ext cx="3978910" cy="39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31"/>
          <p:cNvSpPr txBox="1"/>
          <p:nvPr/>
        </p:nvSpPr>
        <p:spPr>
          <a:xfrm>
            <a:off x="6210030" y="4291233"/>
            <a:ext cx="4921284" cy="43088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CN" altLang="en-US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下载网址：</a:t>
            </a:r>
            <a:r>
              <a:rPr lang="en-US" altLang="zh-CN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app.chaoxing.com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31"/>
          <p:cNvSpPr txBox="1"/>
          <p:nvPr/>
        </p:nvSpPr>
        <p:spPr>
          <a:xfrm>
            <a:off x="6279689" y="3459397"/>
            <a:ext cx="527388" cy="43088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en-US" altLang="zh-CN" sz="28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1"/>
          <p:cNvSpPr txBox="1"/>
          <p:nvPr/>
        </p:nvSpPr>
        <p:spPr>
          <a:xfrm>
            <a:off x="540253" y="587118"/>
            <a:ext cx="1612621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en-US" altLang="zh-CN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8905" y="179705"/>
            <a:ext cx="2998470" cy="6495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80" y="202565"/>
            <a:ext cx="2987675" cy="6472555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587118"/>
            <a:ext cx="820738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Shape 1781"/>
          <p:cNvSpPr>
            <a:spLocks noChangeArrowheads="1"/>
          </p:cNvSpPr>
          <p:nvPr/>
        </p:nvSpPr>
        <p:spPr bwMode="auto">
          <a:xfrm>
            <a:off x="3903345" y="6003290"/>
            <a:ext cx="567055" cy="5372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grpSp>
        <p:nvGrpSpPr>
          <p:cNvPr id="14" name="组合 12"/>
          <p:cNvGrpSpPr/>
          <p:nvPr/>
        </p:nvGrpSpPr>
        <p:grpSpPr bwMode="auto">
          <a:xfrm rot="1200000">
            <a:off x="3156668" y="6216590"/>
            <a:ext cx="638810" cy="604517"/>
            <a:chOff x="458206" y="2069306"/>
            <a:chExt cx="591925" cy="584625"/>
          </a:xfrm>
        </p:grpSpPr>
        <p:sp>
          <p:nvSpPr>
            <p:cNvPr id="15" name="椭圆 6"/>
            <p:cNvSpPr>
              <a:spLocks noChangeArrowheads="1"/>
            </p:cNvSpPr>
            <p:nvPr/>
          </p:nvSpPr>
          <p:spPr bwMode="auto">
            <a:xfrm>
              <a:off x="458206" y="2195747"/>
              <a:ext cx="430000" cy="430000"/>
            </a:xfrm>
            <a:prstGeom prst="ellipse">
              <a:avLst/>
            </a:prstGeom>
            <a:solidFill>
              <a:schemeClr val="tx1"/>
            </a:solidFill>
            <a:ln w="38100" algn="ctr">
              <a:solidFill>
                <a:srgbClr val="FF0000"/>
              </a:solidFill>
              <a:round/>
            </a:ln>
          </p:spPr>
          <p:txBody>
            <a:bodyPr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文本框 7"/>
            <p:cNvSpPr txBox="1">
              <a:spLocks noChangeArrowheads="1"/>
            </p:cNvSpPr>
            <p:nvPr/>
          </p:nvSpPr>
          <p:spPr bwMode="auto">
            <a:xfrm rot="20520000">
              <a:off x="471161" y="2149137"/>
              <a:ext cx="385042" cy="50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8" name="直接箭头连接符 9"/>
            <p:cNvCxnSpPr>
              <a:cxnSpLocks noChangeShapeType="1"/>
            </p:cNvCxnSpPr>
            <p:nvPr/>
          </p:nvCxnSpPr>
          <p:spPr bwMode="auto">
            <a:xfrm flipV="1">
              <a:off x="858022" y="2069306"/>
              <a:ext cx="192109" cy="20240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Shape 1781"/>
          <p:cNvSpPr>
            <a:spLocks noChangeArrowheads="1"/>
          </p:cNvSpPr>
          <p:nvPr/>
        </p:nvSpPr>
        <p:spPr bwMode="auto">
          <a:xfrm>
            <a:off x="5275580" y="304165"/>
            <a:ext cx="1826260" cy="71120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grpSp>
        <p:nvGrpSpPr>
          <p:cNvPr id="9" name="组合 12"/>
          <p:cNvGrpSpPr/>
          <p:nvPr/>
        </p:nvGrpSpPr>
        <p:grpSpPr bwMode="auto">
          <a:xfrm>
            <a:off x="5208905" y="1150620"/>
            <a:ext cx="661670" cy="604977"/>
            <a:chOff x="458206" y="2069306"/>
            <a:chExt cx="591925" cy="581830"/>
          </a:xfrm>
        </p:grpSpPr>
        <p:sp>
          <p:nvSpPr>
            <p:cNvPr id="10" name="椭圆 6"/>
            <p:cNvSpPr>
              <a:spLocks noChangeArrowheads="1"/>
            </p:cNvSpPr>
            <p:nvPr/>
          </p:nvSpPr>
          <p:spPr bwMode="auto">
            <a:xfrm>
              <a:off x="458206" y="2195747"/>
              <a:ext cx="430000" cy="430000"/>
            </a:xfrm>
            <a:prstGeom prst="ellipse">
              <a:avLst/>
            </a:prstGeom>
            <a:solidFill>
              <a:schemeClr val="tx1"/>
            </a:solidFill>
            <a:ln w="38100" algn="ctr">
              <a:solidFill>
                <a:srgbClr val="FF0000"/>
              </a:solidFill>
              <a:round/>
            </a:ln>
          </p:spPr>
          <p:txBody>
            <a:bodyPr/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endPara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文本框 7"/>
            <p:cNvSpPr txBox="1">
              <a:spLocks noChangeArrowheads="1"/>
            </p:cNvSpPr>
            <p:nvPr/>
          </p:nvSpPr>
          <p:spPr bwMode="auto">
            <a:xfrm>
              <a:off x="473057" y="2149137"/>
              <a:ext cx="381251" cy="50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just">
                <a:lnSpc>
                  <a:spcPct val="110000"/>
                </a:lnSpc>
                <a:spcBef>
                  <a:spcPts val="6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f"/>
                <a:defRPr sz="2400">
                  <a:solidFill>
                    <a:schemeClr val="accent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20000"/>
                </a:lnSpc>
                <a:spcAft>
                  <a:spcPts val="600"/>
                </a:spcAft>
                <a:buClr>
                  <a:srgbClr val="9BD4C1"/>
                </a:buClr>
                <a:buFont typeface="幼圆" panose="02010509060101010101" pitchFamily="49" charset="-122"/>
                <a:buChar char=" "/>
                <a:defRPr sz="1600">
                  <a:solidFill>
                    <a:schemeClr val="tx1"/>
                  </a:solidFill>
                  <a:latin typeface="幼圆" panose="02010509060101010101" pitchFamily="49" charset="-122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幼圆" panose="02010509060101010101" pitchFamily="49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8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28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7" name="直接箭头连接符 9"/>
            <p:cNvCxnSpPr>
              <a:cxnSpLocks noChangeShapeType="1"/>
            </p:cNvCxnSpPr>
            <p:nvPr/>
          </p:nvCxnSpPr>
          <p:spPr bwMode="auto">
            <a:xfrm flipV="1">
              <a:off x="858022" y="2069306"/>
              <a:ext cx="192109" cy="20240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345" y="191135"/>
            <a:ext cx="2997835" cy="6495415"/>
          </a:xfrm>
          <a:prstGeom prst="rect">
            <a:avLst/>
          </a:prstGeom>
        </p:spPr>
      </p:pic>
      <p:sp>
        <p:nvSpPr>
          <p:cNvPr id="20" name="Shape 1781"/>
          <p:cNvSpPr>
            <a:spLocks noChangeArrowheads="1"/>
          </p:cNvSpPr>
          <p:nvPr/>
        </p:nvSpPr>
        <p:spPr bwMode="auto">
          <a:xfrm>
            <a:off x="8856345" y="3885565"/>
            <a:ext cx="1169035" cy="43370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 advAuto="0"/>
      <p:bldP spid="7" grpId="0" bldLvl="0" animBg="1" advAuto="0"/>
      <p:bldP spid="20" grpId="0" bldLvl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1"/>
          <p:cNvSpPr txBox="1"/>
          <p:nvPr/>
        </p:nvSpPr>
        <p:spPr>
          <a:xfrm>
            <a:off x="540253" y="587118"/>
            <a:ext cx="820738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615" y="1370330"/>
            <a:ext cx="3550285" cy="3962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65" y="2376170"/>
            <a:ext cx="3620770" cy="23710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876425"/>
            <a:ext cx="3171825" cy="3105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3005" y="457200"/>
            <a:ext cx="2744470" cy="6101080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40253" y="587277"/>
            <a:ext cx="12192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64" y="58711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5095240" y="2299335"/>
            <a:ext cx="1472565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64505" y="1273810"/>
            <a:ext cx="534035" cy="356235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Shape 1781"/>
          <p:cNvSpPr>
            <a:spLocks noChangeArrowheads="1"/>
          </p:cNvSpPr>
          <p:nvPr/>
        </p:nvSpPr>
        <p:spPr bwMode="auto">
          <a:xfrm>
            <a:off x="7105015" y="6084570"/>
            <a:ext cx="632460" cy="47371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6177280" y="2983230"/>
            <a:ext cx="939800" cy="2956560"/>
          </a:xfrm>
          <a:prstGeom prst="straightConnector1">
            <a:avLst/>
          </a:prstGeom>
          <a:ln w="539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1"/>
          <p:cNvSpPr txBox="1"/>
          <p:nvPr/>
        </p:nvSpPr>
        <p:spPr>
          <a:xfrm>
            <a:off x="520568" y="210087"/>
            <a:ext cx="16256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选择课程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1" y="18198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5670" y="892175"/>
            <a:ext cx="2827020" cy="5655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65" y="892175"/>
            <a:ext cx="2830830" cy="5662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66390" y="1767205"/>
            <a:ext cx="840740" cy="3683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365365" y="5317490"/>
            <a:ext cx="534035" cy="27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582025" y="892175"/>
            <a:ext cx="31635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在课程中点击右上角</a:t>
            </a:r>
            <a:r>
              <a:rPr lang="en-US" altLang="zh-CN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“+”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号，点击自选课程，</a:t>
            </a:r>
            <a:endParaRPr lang="zh-CN" altLang="en-US" sz="20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进入右侧页面后需要再点击</a:t>
            </a:r>
            <a:r>
              <a:rPr lang="en-US" altLang="zh-CN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自选课程</a:t>
            </a:r>
            <a:r>
              <a:rPr lang="en-US" altLang="zh-CN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，然后查找自己想选的课程，点击报名</a:t>
            </a:r>
            <a:endParaRPr lang="zh-CN" altLang="en-US" sz="200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04765" y="1933575"/>
            <a:ext cx="629285" cy="3683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395345" y="1035685"/>
            <a:ext cx="347345" cy="3683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90610" y="2976245"/>
            <a:ext cx="2570480" cy="3692525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注：选课时需注意学分后的教师名称，平台一般以学期和课程类型作为教师名称。如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月开学的学期的必修课为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春必修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月开学的学期限选课为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“2020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秋限选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，以此类推。如果不是这种类型的名称，即可能选错平台。（特殊情况如重修等会有不同）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7078980" y="4555490"/>
            <a:ext cx="1503045" cy="29845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644005" y="4506595"/>
            <a:ext cx="434975" cy="18732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0" y="799465"/>
            <a:ext cx="2762250" cy="5984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145" y="821055"/>
            <a:ext cx="2741295" cy="5942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802005"/>
            <a:ext cx="2761615" cy="5982335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520568" y="210087"/>
            <a:ext cx="2438400" cy="492125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5400" b="1" baseline="0">
                <a:solidFill>
                  <a:srgbClr val="F8D35E"/>
                </a:solidFill>
              </a:defRPr>
            </a:lvl1pPr>
            <a:lvl2pPr indent="0">
              <a:buNone/>
              <a:defRPr sz="1200"/>
            </a:lvl2pPr>
            <a:lvl3pPr indent="0">
              <a:buNone/>
              <a:defRPr sz="1000"/>
            </a:lvl3pPr>
            <a:lvl4pPr indent="0">
              <a:buNone/>
              <a:defRPr sz="900"/>
            </a:lvl4pPr>
            <a:lvl5pPr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pPr algn="l"/>
            <a:r>
              <a:rPr lang="zh-CN" altLang="en-US" sz="3200" b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查看课程信息</a:t>
            </a:r>
            <a:endParaRPr lang="zh-CN" altLang="en-US" sz="32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481" y="181988"/>
            <a:ext cx="393700" cy="520091"/>
          </a:xfrm>
          <a:prstGeom prst="rect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Shape 1781"/>
          <p:cNvSpPr>
            <a:spLocks noChangeArrowheads="1"/>
          </p:cNvSpPr>
          <p:nvPr/>
        </p:nvSpPr>
        <p:spPr bwMode="auto">
          <a:xfrm>
            <a:off x="484505" y="2203450"/>
            <a:ext cx="2111375" cy="500380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26" name="Shape 1781"/>
          <p:cNvSpPr>
            <a:spLocks noChangeArrowheads="1"/>
          </p:cNvSpPr>
          <p:nvPr/>
        </p:nvSpPr>
        <p:spPr bwMode="auto">
          <a:xfrm>
            <a:off x="5278755" y="2631440"/>
            <a:ext cx="564515" cy="48704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19" name="Shape 1781"/>
          <p:cNvSpPr>
            <a:spLocks noChangeArrowheads="1"/>
          </p:cNvSpPr>
          <p:nvPr/>
        </p:nvSpPr>
        <p:spPr bwMode="auto">
          <a:xfrm>
            <a:off x="2534920" y="6104890"/>
            <a:ext cx="534035" cy="445135"/>
          </a:xfrm>
          <a:prstGeom prst="roundRect">
            <a:avLst>
              <a:gd name="adj" fmla="val 7273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21" name="Shape 1781"/>
          <p:cNvSpPr>
            <a:spLocks noChangeArrowheads="1"/>
          </p:cNvSpPr>
          <p:nvPr/>
        </p:nvSpPr>
        <p:spPr bwMode="auto">
          <a:xfrm>
            <a:off x="6282690" y="5148580"/>
            <a:ext cx="2667635" cy="1614805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11" name="Shape 1781"/>
          <p:cNvSpPr>
            <a:spLocks noChangeArrowheads="1"/>
          </p:cNvSpPr>
          <p:nvPr/>
        </p:nvSpPr>
        <p:spPr bwMode="auto">
          <a:xfrm>
            <a:off x="6282690" y="3726815"/>
            <a:ext cx="2714625" cy="403860"/>
          </a:xfrm>
          <a:prstGeom prst="roundRect">
            <a:avLst>
              <a:gd name="adj" fmla="val 4035"/>
            </a:avLst>
          </a:prstGeom>
          <a:noFill/>
          <a:ln w="47625">
            <a:solidFill>
              <a:srgbClr val="FF0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645" tIns="45645" rIns="45645" bIns="45645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f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9BD4C1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幼圆" panose="020105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zh-CN" sz="1800">
              <a:solidFill>
                <a:srgbClr val="FFFFFF"/>
              </a:solidFill>
              <a:latin typeface="方正喵呜体" panose="02010600010101010101" charset="-122"/>
              <a:ea typeface="方正喵呜体" panose="02010600010101010101" charset="-122"/>
              <a:cs typeface="方正喵呜体" panose="02010600010101010101" charset="-122"/>
              <a:sym typeface="方正喵呜体" panose="0201060001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52915" y="1876425"/>
            <a:ext cx="245237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选课成功后查看课程信息，看一下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考核标准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课程时间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考试时间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等设置是否与学校所发通知相同，如果不同，则可能选错课程，按照步骤重新选择或者电脑登录学校网站选课（具体方法在后面）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2400,&quot;width&quot;:16200}"/>
</p:tagLst>
</file>

<file path=ppt/tags/tag2.xml><?xml version="1.0" encoding="utf-8"?>
<p:tagLst xmlns:p="http://schemas.openxmlformats.org/presentationml/2006/main">
  <p:tag name="KSO_WM_DOC_GUID" val="{ad1347e8-75cd-4898-b97c-7f2916ca852d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WPS 演示</Application>
  <PresentationFormat>宽屏</PresentationFormat>
  <Paragraphs>146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 2</vt:lpstr>
      <vt:lpstr>幼圆</vt:lpstr>
      <vt:lpstr>Calibri</vt:lpstr>
      <vt:lpstr>方正喵呜体</vt:lpstr>
      <vt:lpstr>Arial Unicode MS</vt:lpstr>
      <vt:lpstr>Calibri Light</vt:lpstr>
      <vt:lpstr>Helvetica</vt:lpstr>
      <vt:lpstr>等线</vt:lpstr>
      <vt:lpstr>Times New Roman</vt:lpstr>
      <vt:lpstr>Office 主题</vt:lpstr>
      <vt:lpstr>请扫描下方二维码，下载学习通App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尔雅学习重要警示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bilin</dc:creator>
  <cp:lastModifiedBy>长得漂亮</cp:lastModifiedBy>
  <cp:revision>647</cp:revision>
  <dcterms:created xsi:type="dcterms:W3CDTF">2015-03-19T06:14:00Z</dcterms:created>
  <dcterms:modified xsi:type="dcterms:W3CDTF">2021-09-18T08:24:44Z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5D42E447F4CD46D290418422D8DAE8A1</vt:lpwstr>
  </property>
</Properties>
</file>