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68" r:id="rId4"/>
    <p:sldId id="258" r:id="rId5"/>
    <p:sldId id="259" r:id="rId6"/>
    <p:sldId id="269" r:id="rId7"/>
    <p:sldId id="260" r:id="rId8"/>
    <p:sldId id="261" r:id="rId9"/>
    <p:sldId id="262" r:id="rId10"/>
    <p:sldId id="270" r:id="rId11"/>
    <p:sldId id="263" r:id="rId12"/>
    <p:sldId id="271" r:id="rId13"/>
    <p:sldId id="264" r:id="rId14"/>
    <p:sldId id="272" r:id="rId15"/>
    <p:sldId id="266" r:id="rId16"/>
    <p:sldId id="273" r:id="rId17"/>
    <p:sldId id="267" r:id="rId18"/>
    <p:sldId id="265" r:id="rId1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33CCCC"/>
    <a:srgbClr val="FFFF99"/>
    <a:srgbClr val="FFFFFF"/>
    <a:srgbClr val="FFCC99"/>
    <a:srgbClr val="003300"/>
    <a:srgbClr val="FFFF00"/>
    <a:srgbClr val="33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115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54D9CE4-C4C7-483D-8FC5-4E31357BD5F6}" type="datetimeFigureOut">
              <a:rPr lang="zh-CN" altLang="en-US"/>
              <a:pPr>
                <a:defRPr/>
              </a:pPr>
              <a:t>2017/9/15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131C879-B81F-4648-8531-D36C637AFD2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幻灯片图像占位符 1"/>
          <p:cNvSpPr>
            <a:spLocks noGrp="1" noRot="1" noChangeAspect="1"/>
          </p:cNvSpPr>
          <p:nvPr>
            <p:ph type="sldImg"/>
          </p:nvPr>
        </p:nvSpPr>
        <p:spPr bwMode="auto">
          <a:noFill/>
          <a:ln>
            <a:solidFill>
              <a:srgbClr val="000000"/>
            </a:solidFill>
            <a:miter lim="800000"/>
            <a:headEnd/>
            <a:tailEnd/>
          </a:ln>
        </p:spPr>
      </p:sp>
      <p:sp>
        <p:nvSpPr>
          <p:cNvPr id="22530"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0483"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8661754-CDDD-45BA-B19D-132A96E6DF0C}" type="slidenum">
              <a:rPr lang="zh-CN" altLang="en-US"/>
              <a:pPr fontAlgn="base">
                <a:spcBef>
                  <a:spcPct val="0"/>
                </a:spcBef>
                <a:spcAft>
                  <a:spcPct val="0"/>
                </a:spcAft>
                <a:defRPr/>
              </a:pPr>
              <a:t>8</a:t>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527C150-CB63-42E8-A2B0-584C108BD783}" type="datetimeFigureOut">
              <a:rPr lang="zh-CN" altLang="en-US"/>
              <a:pPr>
                <a:defRPr/>
              </a:pPr>
              <a:t>2017/9/15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85DA022-6326-4D69-9DEE-03ADF11396E2}"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3ECAB61-ADC5-4840-8259-B8D541191026}" type="datetimeFigureOut">
              <a:rPr lang="zh-CN" altLang="en-US"/>
              <a:pPr>
                <a:defRPr/>
              </a:pPr>
              <a:t>2017/9/15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867C985-3296-4951-94C0-7ECEC3DE06DF}"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58F228F-84D5-4523-AF12-725CCEAFF3F3}" type="datetimeFigureOut">
              <a:rPr lang="zh-CN" altLang="en-US"/>
              <a:pPr>
                <a:defRPr/>
              </a:pPr>
              <a:t>2017/9/15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6A7B64B-CA04-4458-8B87-4454687FD0B3}"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63B291D-C371-4B13-8176-6E162FF3FD43}" type="datetimeFigureOut">
              <a:rPr lang="zh-CN" altLang="en-US"/>
              <a:pPr>
                <a:defRPr/>
              </a:pPr>
              <a:t>2017/9/15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A9F2C01-E95B-4BB4-B16A-5E7B67BD3CB6}"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F679B97-F68B-43BC-96AE-9ED8B8A622F0}" type="datetimeFigureOut">
              <a:rPr lang="zh-CN" altLang="en-US"/>
              <a:pPr>
                <a:defRPr/>
              </a:pPr>
              <a:t>2017/9/15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8D66E1E-BCF3-4179-BB7F-1C302F365C69}"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3EDD881A-A6F7-44F2-AAB6-3EC7C1ABDB97}" type="datetimeFigureOut">
              <a:rPr lang="zh-CN" altLang="en-US"/>
              <a:pPr>
                <a:defRPr/>
              </a:pPr>
              <a:t>2017/9/15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B1D4631-5605-4FBA-B085-B38B8F3F6DFB}"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72F8FC35-D272-4B89-B4D0-4E929A70CFA9}" type="datetimeFigureOut">
              <a:rPr lang="zh-CN" altLang="en-US"/>
              <a:pPr>
                <a:defRPr/>
              </a:pPr>
              <a:t>2017/9/15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0629838-6538-4D38-B208-F42E7D5F595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962A7583-F335-43F5-9089-A2705183EF7E}" type="datetimeFigureOut">
              <a:rPr lang="zh-CN" altLang="en-US"/>
              <a:pPr>
                <a:defRPr/>
              </a:pPr>
              <a:t>2017/9/15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F59C7235-98DF-4287-873D-962537C8C960}"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25C9EC7-3EFB-4339-9E89-8D972BB2505C}" type="datetimeFigureOut">
              <a:rPr lang="zh-CN" altLang="en-US"/>
              <a:pPr>
                <a:defRPr/>
              </a:pPr>
              <a:t>2017/9/15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65D2273B-6A8D-4097-B463-B27C0056CB21}"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50B32F36-3BF7-48F7-B060-C4C72BB145F8}" type="datetimeFigureOut">
              <a:rPr lang="zh-CN" altLang="en-US"/>
              <a:pPr>
                <a:defRPr/>
              </a:pPr>
              <a:t>2017/9/15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0416E3C-9565-484A-BA4E-C42984A4D687}"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AFF476B-169B-4DD4-A240-33578F4CD4C3}" type="datetimeFigureOut">
              <a:rPr lang="zh-CN" altLang="en-US"/>
              <a:pPr>
                <a:defRPr/>
              </a:pPr>
              <a:t>2017/9/15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85CA19-2327-4F73-B686-A282B8EFEF50}"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51300E5B-CC68-4426-BA97-BD8529E5EE2E}" type="datetimeFigureOut">
              <a:rPr lang="zh-CN" altLang="en-US"/>
              <a:pPr>
                <a:defRPr/>
              </a:pPr>
              <a:t>2017/9/15</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2170BF48-2553-4324-9D46-32BC665F9F0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标题 1"/>
          <p:cNvSpPr>
            <a:spLocks noGrp="1"/>
          </p:cNvSpPr>
          <p:nvPr>
            <p:ph type="ctrTitle"/>
          </p:nvPr>
        </p:nvSpPr>
        <p:spPr/>
        <p:txBody>
          <a:bodyPr/>
          <a:lstStyle/>
          <a:p>
            <a:pPr eaLnBrk="1" hangingPunct="1"/>
            <a:endParaRPr lang="zh-CN" altLang="en-US" smtClean="0"/>
          </a:p>
        </p:txBody>
      </p:sp>
      <p:sp>
        <p:nvSpPr>
          <p:cNvPr id="3" name="副标题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zh-CN" altLang="en-US"/>
          </a:p>
        </p:txBody>
      </p:sp>
      <p:pic>
        <p:nvPicPr>
          <p:cNvPr id="14339" name="图片 3" descr="upm校园6.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40" name="TextBox 4"/>
          <p:cNvSpPr txBox="1">
            <a:spLocks noChangeArrowheads="1"/>
          </p:cNvSpPr>
          <p:nvPr/>
        </p:nvSpPr>
        <p:spPr bwMode="auto">
          <a:xfrm>
            <a:off x="981075" y="4429125"/>
            <a:ext cx="7429500" cy="1446213"/>
          </a:xfrm>
          <a:prstGeom prst="rect">
            <a:avLst/>
          </a:prstGeom>
          <a:noFill/>
          <a:ln w="9525">
            <a:noFill/>
            <a:miter lim="800000"/>
            <a:headEnd/>
            <a:tailEnd/>
          </a:ln>
        </p:spPr>
        <p:txBody>
          <a:bodyPr>
            <a:spAutoFit/>
          </a:bodyPr>
          <a:lstStyle/>
          <a:p>
            <a:r>
              <a:rPr lang="zh-CN" altLang="en-US">
                <a:latin typeface="Calibri" pitchFamily="34" charset="0"/>
              </a:rPr>
              <a:t> </a:t>
            </a:r>
            <a:r>
              <a:rPr lang="zh-CN" altLang="en-US" sz="4400">
                <a:solidFill>
                  <a:srgbClr val="FFFF00"/>
                </a:solidFill>
                <a:latin typeface="Calibri" pitchFamily="34" charset="0"/>
              </a:rPr>
              <a:t>马来西亚博特拉大学（</a:t>
            </a:r>
            <a:r>
              <a:rPr lang="en-US" altLang="zh-CN" sz="4400">
                <a:solidFill>
                  <a:srgbClr val="FFFF00"/>
                </a:solidFill>
                <a:latin typeface="Calibri" pitchFamily="34" charset="0"/>
              </a:rPr>
              <a:t>UPM</a:t>
            </a:r>
            <a:r>
              <a:rPr lang="zh-CN" altLang="en-US" sz="4400">
                <a:solidFill>
                  <a:srgbClr val="FFFF00"/>
                </a:solidFill>
                <a:latin typeface="Calibri" pitchFamily="34" charset="0"/>
              </a:rPr>
              <a:t>）                         </a:t>
            </a:r>
            <a:endParaRPr lang="en-US" altLang="zh-CN" sz="4400">
              <a:solidFill>
                <a:srgbClr val="FFFF00"/>
              </a:solidFill>
              <a:latin typeface="Calibri" pitchFamily="34" charset="0"/>
            </a:endParaRPr>
          </a:p>
          <a:p>
            <a:r>
              <a:rPr lang="en-US" altLang="zh-CN" sz="4400">
                <a:solidFill>
                  <a:srgbClr val="FFFF00"/>
                </a:solidFill>
                <a:latin typeface="Calibri" pitchFamily="34" charset="0"/>
              </a:rPr>
              <a:t>               </a:t>
            </a:r>
            <a:r>
              <a:rPr lang="zh-CN" altLang="en-US" sz="4400">
                <a:solidFill>
                  <a:srgbClr val="FFFF00"/>
                </a:solidFill>
                <a:latin typeface="Calibri" pitchFamily="34" charset="0"/>
              </a:rPr>
              <a:t>交换生手册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4578" name="标题 1"/>
          <p:cNvSpPr>
            <a:spLocks noGrp="1"/>
          </p:cNvSpPr>
          <p:nvPr>
            <p:ph type="ctrTitle"/>
          </p:nvPr>
        </p:nvSpPr>
        <p:spPr>
          <a:xfrm>
            <a:off x="357188" y="0"/>
            <a:ext cx="7772400" cy="1470025"/>
          </a:xfrm>
        </p:spPr>
        <p:txBody>
          <a:bodyPr/>
          <a:lstStyle/>
          <a:p>
            <a:r>
              <a:rPr lang="zh-CN" altLang="en-US" sz="3200" b="1" smtClean="0"/>
              <a:t>退费说明</a:t>
            </a:r>
            <a:endParaRPr lang="zh-CN" altLang="en-US" sz="3200" smtClean="0"/>
          </a:p>
        </p:txBody>
      </p:sp>
      <p:sp>
        <p:nvSpPr>
          <p:cNvPr id="3" name="副标题 2"/>
          <p:cNvSpPr>
            <a:spLocks noGrp="1"/>
          </p:cNvSpPr>
          <p:nvPr>
            <p:ph type="subTitle" idx="1"/>
          </p:nvPr>
        </p:nvSpPr>
        <p:spPr>
          <a:xfrm>
            <a:off x="214313" y="1143000"/>
            <a:ext cx="8643937" cy="5572125"/>
          </a:xfrm>
        </p:spPr>
        <p:txBody>
          <a:bodyPr/>
          <a:lstStyle/>
          <a:p>
            <a:pPr algn="l" eaLnBrk="1" hangingPunct="1">
              <a:lnSpc>
                <a:spcPct val="150000"/>
              </a:lnSpc>
              <a:defRPr/>
            </a:pPr>
            <a:r>
              <a:rPr lang="zh-CN" altLang="en-US" sz="2000" b="1" dirty="0" smtClean="0">
                <a:solidFill>
                  <a:schemeClr val="tx1"/>
                </a:solidFill>
              </a:rPr>
              <a:t>情况三：学生材料在进入</a:t>
            </a:r>
            <a:r>
              <a:rPr lang="en-US" altLang="zh-CN" sz="2000" b="1" dirty="0" smtClean="0">
                <a:solidFill>
                  <a:schemeClr val="tx1"/>
                </a:solidFill>
              </a:rPr>
              <a:t>EMGS</a:t>
            </a:r>
            <a:r>
              <a:rPr lang="zh-CN" altLang="en-US" sz="2000" b="1" dirty="0" smtClean="0">
                <a:solidFill>
                  <a:schemeClr val="tx1"/>
                </a:solidFill>
              </a:rPr>
              <a:t>签证申请系统后（是否进入系统，学生可凭姓名和护照号码在</a:t>
            </a:r>
            <a:r>
              <a:rPr lang="en-US" altLang="zh-CN" sz="2000" b="1" dirty="0" smtClean="0">
                <a:solidFill>
                  <a:schemeClr val="tx1"/>
                </a:solidFill>
              </a:rPr>
              <a:t>EMGS</a:t>
            </a:r>
            <a:r>
              <a:rPr lang="zh-CN" altLang="en-US" sz="2000" b="1" dirty="0" smtClean="0">
                <a:solidFill>
                  <a:schemeClr val="tx1"/>
                </a:solidFill>
              </a:rPr>
              <a:t>官网查询）在赴马之前，收取</a:t>
            </a:r>
            <a:r>
              <a:rPr lang="en-US" altLang="zh-CN" sz="2000" b="1" dirty="0" smtClean="0">
                <a:solidFill>
                  <a:schemeClr val="tx1"/>
                </a:solidFill>
              </a:rPr>
              <a:t>4200</a:t>
            </a:r>
            <a:r>
              <a:rPr lang="zh-CN" altLang="en-US" sz="2000" b="1" dirty="0" smtClean="0">
                <a:solidFill>
                  <a:schemeClr val="tx1"/>
                </a:solidFill>
              </a:rPr>
              <a:t>马币，其余费用全部退还。</a:t>
            </a:r>
            <a:endParaRPr lang="zh-CN" altLang="en-US" sz="2000" dirty="0" smtClean="0">
              <a:solidFill>
                <a:schemeClr val="tx1"/>
              </a:solidFill>
            </a:endParaRPr>
          </a:p>
          <a:p>
            <a:pPr algn="l" eaLnBrk="1" hangingPunct="1">
              <a:lnSpc>
                <a:spcPct val="150000"/>
              </a:lnSpc>
              <a:defRPr/>
            </a:pPr>
            <a:r>
              <a:rPr lang="en-US" altLang="zh-CN" sz="2000" b="1" dirty="0" smtClean="0">
                <a:solidFill>
                  <a:schemeClr val="tx1"/>
                </a:solidFill>
              </a:rPr>
              <a:t>4200</a:t>
            </a:r>
            <a:r>
              <a:rPr lang="zh-CN" altLang="en-US" sz="2000" b="1" dirty="0" smtClean="0">
                <a:solidFill>
                  <a:schemeClr val="tx1"/>
                </a:solidFill>
              </a:rPr>
              <a:t>马币包含：</a:t>
            </a:r>
            <a:r>
              <a:rPr lang="en-US" altLang="zh-CN" sz="2000" b="1" dirty="0" smtClean="0">
                <a:solidFill>
                  <a:schemeClr val="tx1"/>
                </a:solidFill>
              </a:rPr>
              <a:t>1.</a:t>
            </a:r>
            <a:r>
              <a:rPr lang="zh-CN" altLang="en-US" sz="2000" b="1" dirty="0" smtClean="0">
                <a:solidFill>
                  <a:schemeClr val="tx1"/>
                </a:solidFill>
              </a:rPr>
              <a:t>交换生申请及注册费：</a:t>
            </a:r>
            <a:r>
              <a:rPr lang="en-US" altLang="zh-CN" sz="2000" b="1" dirty="0" smtClean="0">
                <a:solidFill>
                  <a:schemeClr val="tx1"/>
                </a:solidFill>
              </a:rPr>
              <a:t>1650</a:t>
            </a:r>
            <a:r>
              <a:rPr lang="zh-CN" altLang="en-US" sz="2000" b="1" dirty="0" smtClean="0">
                <a:solidFill>
                  <a:schemeClr val="tx1"/>
                </a:solidFill>
              </a:rPr>
              <a:t>马币</a:t>
            </a:r>
            <a:endParaRPr lang="zh-CN" altLang="en-US" sz="2000" dirty="0" smtClean="0">
              <a:solidFill>
                <a:schemeClr val="tx1"/>
              </a:solidFill>
            </a:endParaRPr>
          </a:p>
          <a:p>
            <a:pPr algn="l" eaLnBrk="1" hangingPunct="1">
              <a:lnSpc>
                <a:spcPct val="150000"/>
              </a:lnSpc>
              <a:defRPr/>
            </a:pPr>
            <a:r>
              <a:rPr lang="en-US" sz="2000" b="1" dirty="0" smtClean="0">
                <a:solidFill>
                  <a:schemeClr val="tx1"/>
                </a:solidFill>
                <a:ea typeface="宋体" charset="-122"/>
              </a:rPr>
              <a:t>                                </a:t>
            </a:r>
            <a:r>
              <a:rPr lang="en-US" altLang="zh-CN" sz="2000" b="1" dirty="0" smtClean="0">
                <a:solidFill>
                  <a:schemeClr val="tx1"/>
                </a:solidFill>
              </a:rPr>
              <a:t>2.</a:t>
            </a:r>
            <a:r>
              <a:rPr lang="zh-CN" altLang="en-US" sz="2000" b="1" dirty="0" smtClean="0">
                <a:solidFill>
                  <a:schemeClr val="tx1"/>
                </a:solidFill>
              </a:rPr>
              <a:t>材料整理及呈交费：</a:t>
            </a:r>
            <a:r>
              <a:rPr lang="en-US" sz="2000" b="1" dirty="0" smtClean="0">
                <a:solidFill>
                  <a:schemeClr val="tx1"/>
                </a:solidFill>
                <a:ea typeface="宋体" charset="-122"/>
              </a:rPr>
              <a:t> </a:t>
            </a:r>
            <a:r>
              <a:rPr lang="en-US" altLang="zh-CN" sz="2000" b="1" dirty="0" smtClean="0">
                <a:solidFill>
                  <a:schemeClr val="tx1"/>
                </a:solidFill>
              </a:rPr>
              <a:t>150</a:t>
            </a:r>
            <a:r>
              <a:rPr lang="zh-CN" altLang="en-US" sz="2000" b="1" dirty="0" smtClean="0">
                <a:solidFill>
                  <a:schemeClr val="tx1"/>
                </a:solidFill>
              </a:rPr>
              <a:t>马币</a:t>
            </a:r>
            <a:endParaRPr lang="zh-CN" altLang="en-US" sz="2000" dirty="0" smtClean="0">
              <a:solidFill>
                <a:schemeClr val="tx1"/>
              </a:solidFill>
            </a:endParaRPr>
          </a:p>
          <a:p>
            <a:pPr algn="l" eaLnBrk="1" hangingPunct="1">
              <a:lnSpc>
                <a:spcPct val="150000"/>
              </a:lnSpc>
              <a:defRPr/>
            </a:pPr>
            <a:r>
              <a:rPr lang="en-US" sz="2000" b="1" dirty="0" smtClean="0">
                <a:solidFill>
                  <a:schemeClr val="tx1"/>
                </a:solidFill>
                <a:ea typeface="宋体" charset="-122"/>
              </a:rPr>
              <a:t>                                </a:t>
            </a:r>
            <a:r>
              <a:rPr lang="en-US" altLang="zh-CN" sz="2000" b="1" dirty="0" smtClean="0">
                <a:solidFill>
                  <a:schemeClr val="tx1"/>
                </a:solidFill>
              </a:rPr>
              <a:t>3.</a:t>
            </a:r>
            <a:r>
              <a:rPr lang="zh-CN" altLang="en-US" sz="2000" b="1" dirty="0" smtClean="0">
                <a:solidFill>
                  <a:schemeClr val="tx1"/>
                </a:solidFill>
              </a:rPr>
              <a:t>学生多次往返学生签证费：</a:t>
            </a:r>
            <a:r>
              <a:rPr lang="en-US" altLang="zh-CN" sz="2000" b="1" dirty="0" smtClean="0">
                <a:solidFill>
                  <a:schemeClr val="tx1"/>
                </a:solidFill>
              </a:rPr>
              <a:t>1900</a:t>
            </a:r>
            <a:r>
              <a:rPr lang="zh-CN" altLang="en-US" sz="2000" b="1" dirty="0" smtClean="0">
                <a:solidFill>
                  <a:schemeClr val="tx1"/>
                </a:solidFill>
              </a:rPr>
              <a:t>马币</a:t>
            </a:r>
            <a:endParaRPr lang="zh-CN" altLang="en-US" sz="2000" dirty="0" smtClean="0">
              <a:solidFill>
                <a:schemeClr val="tx1"/>
              </a:solidFill>
            </a:endParaRPr>
          </a:p>
          <a:p>
            <a:pPr algn="l" eaLnBrk="1" hangingPunct="1">
              <a:lnSpc>
                <a:spcPct val="150000"/>
              </a:lnSpc>
              <a:defRPr/>
            </a:pPr>
            <a:r>
              <a:rPr lang="en-US" sz="2000" b="1" dirty="0" smtClean="0">
                <a:solidFill>
                  <a:schemeClr val="tx1"/>
                </a:solidFill>
                <a:ea typeface="宋体" charset="-122"/>
              </a:rPr>
              <a:t>                                </a:t>
            </a:r>
            <a:r>
              <a:rPr lang="en-US" altLang="zh-CN" sz="2000" b="1" dirty="0" smtClean="0">
                <a:solidFill>
                  <a:schemeClr val="tx1"/>
                </a:solidFill>
              </a:rPr>
              <a:t>4.EMGS</a:t>
            </a:r>
            <a:r>
              <a:rPr lang="zh-CN" altLang="en-US" sz="2000" b="1" dirty="0" smtClean="0">
                <a:solidFill>
                  <a:schemeClr val="tx1"/>
                </a:solidFill>
              </a:rPr>
              <a:t>材料申请费用：</a:t>
            </a:r>
            <a:r>
              <a:rPr lang="en-US" altLang="zh-CN" sz="2000" b="1" dirty="0" smtClean="0">
                <a:solidFill>
                  <a:schemeClr val="tx1"/>
                </a:solidFill>
              </a:rPr>
              <a:t>500</a:t>
            </a:r>
            <a:r>
              <a:rPr lang="zh-CN" altLang="en-US" sz="2000" b="1" dirty="0" smtClean="0">
                <a:solidFill>
                  <a:schemeClr val="tx1"/>
                </a:solidFill>
              </a:rPr>
              <a:t>马币</a:t>
            </a:r>
            <a:endParaRPr lang="en-US" altLang="zh-CN" sz="2000" b="1" dirty="0" smtClean="0">
              <a:solidFill>
                <a:schemeClr val="tx1"/>
              </a:solidFill>
            </a:endParaRPr>
          </a:p>
          <a:p>
            <a:pPr algn="l" eaLnBrk="1" hangingPunct="1">
              <a:lnSpc>
                <a:spcPct val="150000"/>
              </a:lnSpc>
              <a:defRPr/>
            </a:pPr>
            <a:endParaRPr lang="zh-CN" altLang="en-US" sz="2000" dirty="0" smtClean="0">
              <a:solidFill>
                <a:schemeClr val="tx1"/>
              </a:solidFill>
            </a:endParaRPr>
          </a:p>
          <a:p>
            <a:pPr algn="l" eaLnBrk="1" hangingPunct="1">
              <a:lnSpc>
                <a:spcPct val="150000"/>
              </a:lnSpc>
              <a:defRPr/>
            </a:pPr>
            <a:r>
              <a:rPr lang="zh-CN" altLang="en-US" sz="2000" b="1" dirty="0" smtClean="0">
                <a:solidFill>
                  <a:schemeClr val="tx1"/>
                </a:solidFill>
              </a:rPr>
              <a:t>情况四：学生办理完所有手续抵达马来西亚后，不退还国内收取的申请费用（申请及抵达马来西亚前费用）</a:t>
            </a:r>
            <a:r>
              <a:rPr lang="zh-CN" altLang="en-US" sz="2000" dirty="0" smtClean="0">
                <a:solidFill>
                  <a:schemeClr val="tx1"/>
                </a:solidFill>
              </a:rPr>
              <a:t> 。</a:t>
            </a:r>
          </a:p>
          <a:p>
            <a:pPr>
              <a:defRPr/>
            </a:pPr>
            <a:endParaRPr lang="zh-CN" alt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5602" name="标题 1"/>
          <p:cNvSpPr>
            <a:spLocks noGrp="1"/>
          </p:cNvSpPr>
          <p:nvPr>
            <p:ph type="ctrTitle"/>
          </p:nvPr>
        </p:nvSpPr>
        <p:spPr>
          <a:xfrm>
            <a:off x="395288" y="188913"/>
            <a:ext cx="7772400" cy="1470025"/>
          </a:xfrm>
        </p:spPr>
        <p:txBody>
          <a:bodyPr/>
          <a:lstStyle/>
          <a:p>
            <a:pPr eaLnBrk="1" hangingPunct="1"/>
            <a:r>
              <a:rPr lang="zh-CN" altLang="en-US" sz="2800" b="1" smtClean="0"/>
              <a:t>留学生公寓住宿说明</a:t>
            </a:r>
            <a:endParaRPr lang="zh-CN" altLang="en-US" sz="2800" smtClean="0"/>
          </a:p>
        </p:txBody>
      </p:sp>
      <p:sp>
        <p:nvSpPr>
          <p:cNvPr id="25603" name="副标题 2"/>
          <p:cNvSpPr>
            <a:spLocks noGrp="1"/>
          </p:cNvSpPr>
          <p:nvPr>
            <p:ph type="subTitle" idx="1"/>
          </p:nvPr>
        </p:nvSpPr>
        <p:spPr>
          <a:xfrm>
            <a:off x="142875" y="1357313"/>
            <a:ext cx="8715375" cy="5715000"/>
          </a:xfrm>
        </p:spPr>
        <p:txBody>
          <a:bodyPr/>
          <a:lstStyle/>
          <a:p>
            <a:pPr algn="l" eaLnBrk="1" hangingPunct="1">
              <a:lnSpc>
                <a:spcPct val="150000"/>
              </a:lnSpc>
            </a:pPr>
            <a:r>
              <a:rPr lang="en-US" altLang="zh-CN" sz="2400" smtClean="0">
                <a:solidFill>
                  <a:schemeClr val="tx1"/>
                </a:solidFill>
              </a:rPr>
              <a:t>1.</a:t>
            </a:r>
            <a:r>
              <a:rPr lang="zh-CN" altLang="en-US" sz="2400" smtClean="0">
                <a:solidFill>
                  <a:schemeClr val="tx1"/>
                </a:solidFill>
              </a:rPr>
              <a:t>费用：</a:t>
            </a:r>
            <a:r>
              <a:rPr lang="en-US" altLang="zh-CN" sz="2400" smtClean="0">
                <a:solidFill>
                  <a:schemeClr val="tx1"/>
                </a:solidFill>
              </a:rPr>
              <a:t>2300-2500</a:t>
            </a:r>
            <a:r>
              <a:rPr lang="zh-CN" altLang="en-US" sz="2400" smtClean="0">
                <a:solidFill>
                  <a:schemeClr val="tx1"/>
                </a:solidFill>
              </a:rPr>
              <a:t>马币</a:t>
            </a:r>
            <a:r>
              <a:rPr lang="en-US" altLang="zh-CN" sz="2400" smtClean="0">
                <a:solidFill>
                  <a:schemeClr val="tx1"/>
                </a:solidFill>
              </a:rPr>
              <a:t>/</a:t>
            </a:r>
            <a:r>
              <a:rPr lang="zh-CN" altLang="en-US" sz="2400" smtClean="0">
                <a:solidFill>
                  <a:schemeClr val="tx1"/>
                </a:solidFill>
              </a:rPr>
              <a:t>学期</a:t>
            </a:r>
            <a:r>
              <a:rPr lang="en-US" sz="2400" smtClean="0">
                <a:solidFill>
                  <a:schemeClr val="tx1"/>
                </a:solidFill>
                <a:ea typeface="宋体" charset="-122"/>
              </a:rPr>
              <a:t>  </a:t>
            </a:r>
            <a:r>
              <a:rPr lang="en-US" altLang="zh-CN" sz="2400" smtClean="0">
                <a:solidFill>
                  <a:schemeClr val="tx1"/>
                </a:solidFill>
              </a:rPr>
              <a:t>/</a:t>
            </a:r>
            <a:r>
              <a:rPr lang="zh-CN" altLang="en-US" sz="2400" smtClean="0">
                <a:solidFill>
                  <a:schemeClr val="tx1"/>
                </a:solidFill>
              </a:rPr>
              <a:t>人（水电费另付，充卡用电）</a:t>
            </a:r>
          </a:p>
          <a:p>
            <a:pPr algn="l" eaLnBrk="1" hangingPunct="1">
              <a:lnSpc>
                <a:spcPct val="150000"/>
              </a:lnSpc>
            </a:pPr>
            <a:r>
              <a:rPr lang="en-US" altLang="zh-CN" sz="2400" smtClean="0">
                <a:solidFill>
                  <a:schemeClr val="tx1"/>
                </a:solidFill>
              </a:rPr>
              <a:t>2.</a:t>
            </a:r>
            <a:r>
              <a:rPr lang="zh-CN" altLang="en-US" sz="2400" smtClean="0">
                <a:solidFill>
                  <a:schemeClr val="tx1"/>
                </a:solidFill>
              </a:rPr>
              <a:t>设施：</a:t>
            </a:r>
            <a:r>
              <a:rPr lang="en-US" altLang="zh-CN" sz="2400" smtClean="0">
                <a:solidFill>
                  <a:schemeClr val="tx1"/>
                </a:solidFill>
              </a:rPr>
              <a:t>6</a:t>
            </a:r>
            <a:r>
              <a:rPr lang="zh-CN" altLang="en-US" sz="2400" smtClean="0">
                <a:solidFill>
                  <a:schemeClr val="tx1"/>
                </a:solidFill>
              </a:rPr>
              <a:t>人一套公寓，</a:t>
            </a:r>
            <a:r>
              <a:rPr lang="en-US" altLang="zh-CN" sz="2400" smtClean="0">
                <a:solidFill>
                  <a:schemeClr val="tx1"/>
                </a:solidFill>
              </a:rPr>
              <a:t>3</a:t>
            </a:r>
            <a:r>
              <a:rPr lang="zh-CN" altLang="en-US" sz="2400" smtClean="0">
                <a:solidFill>
                  <a:schemeClr val="tx1"/>
                </a:solidFill>
              </a:rPr>
              <a:t>个卫生间，有空调，冰箱，洗衣机，热水，无线网，</a:t>
            </a:r>
            <a:r>
              <a:rPr lang="en-US" altLang="zh-CN" sz="2400" smtClean="0">
                <a:solidFill>
                  <a:schemeClr val="tx1"/>
                </a:solidFill>
              </a:rPr>
              <a:t>24</a:t>
            </a:r>
            <a:r>
              <a:rPr lang="zh-CN" altLang="en-US" sz="2400" smtClean="0">
                <a:solidFill>
                  <a:schemeClr val="tx1"/>
                </a:solidFill>
              </a:rPr>
              <a:t>小时保安，游泳池，每套公寓四个房间，一个客厅，一个厨房。</a:t>
            </a:r>
          </a:p>
          <a:p>
            <a:pPr algn="l" eaLnBrk="1" hangingPunct="1">
              <a:lnSpc>
                <a:spcPct val="150000"/>
              </a:lnSpc>
            </a:pPr>
            <a:r>
              <a:rPr lang="en-US" altLang="zh-CN" sz="2400" smtClean="0">
                <a:solidFill>
                  <a:schemeClr val="tx1"/>
                </a:solidFill>
              </a:rPr>
              <a:t>1.</a:t>
            </a:r>
            <a:r>
              <a:rPr lang="zh-CN" altLang="en-US" sz="2400" smtClean="0">
                <a:solidFill>
                  <a:schemeClr val="tx1"/>
                </a:solidFill>
              </a:rPr>
              <a:t>大房：</a:t>
            </a:r>
            <a:r>
              <a:rPr lang="en-US" altLang="zh-CN" sz="2400" smtClean="0">
                <a:solidFill>
                  <a:schemeClr val="tx1"/>
                </a:solidFill>
              </a:rPr>
              <a:t>2</a:t>
            </a:r>
            <a:r>
              <a:rPr lang="zh-CN" altLang="en-US" sz="2400" smtClean="0">
                <a:solidFill>
                  <a:schemeClr val="tx1"/>
                </a:solidFill>
              </a:rPr>
              <a:t>人</a:t>
            </a:r>
            <a:r>
              <a:rPr lang="en-US" sz="2400" smtClean="0">
                <a:solidFill>
                  <a:schemeClr val="tx1"/>
                </a:solidFill>
                <a:ea typeface="宋体" charset="-122"/>
              </a:rPr>
              <a:t>  </a:t>
            </a:r>
            <a:r>
              <a:rPr lang="zh-CN" altLang="en-US" sz="2400" smtClean="0">
                <a:solidFill>
                  <a:schemeClr val="tx1"/>
                </a:solidFill>
              </a:rPr>
              <a:t>带独立卫生间</a:t>
            </a:r>
            <a:r>
              <a:rPr lang="en-US" sz="2400" smtClean="0">
                <a:solidFill>
                  <a:schemeClr val="tx1"/>
                </a:solidFill>
                <a:ea typeface="宋体" charset="-122"/>
              </a:rPr>
              <a:t>    </a:t>
            </a:r>
            <a:r>
              <a:rPr lang="en-US" altLang="zh-CN" sz="2400" smtClean="0">
                <a:solidFill>
                  <a:schemeClr val="tx1"/>
                </a:solidFill>
              </a:rPr>
              <a:t>2500</a:t>
            </a:r>
            <a:r>
              <a:rPr lang="zh-CN" altLang="en-US" sz="2400" smtClean="0">
                <a:solidFill>
                  <a:schemeClr val="tx1"/>
                </a:solidFill>
              </a:rPr>
              <a:t>马币</a:t>
            </a:r>
            <a:r>
              <a:rPr lang="en-US" altLang="zh-CN" sz="2400" smtClean="0">
                <a:solidFill>
                  <a:schemeClr val="tx1"/>
                </a:solidFill>
              </a:rPr>
              <a:t>/</a:t>
            </a:r>
            <a:r>
              <a:rPr lang="zh-CN" altLang="en-US" sz="2400" smtClean="0">
                <a:solidFill>
                  <a:schemeClr val="tx1"/>
                </a:solidFill>
              </a:rPr>
              <a:t>人</a:t>
            </a:r>
            <a:r>
              <a:rPr lang="en-US" altLang="zh-CN" sz="2400" smtClean="0">
                <a:solidFill>
                  <a:schemeClr val="tx1"/>
                </a:solidFill>
              </a:rPr>
              <a:t>/</a:t>
            </a:r>
            <a:r>
              <a:rPr lang="zh-CN" altLang="en-US" sz="2400" smtClean="0">
                <a:solidFill>
                  <a:schemeClr val="tx1"/>
                </a:solidFill>
              </a:rPr>
              <a:t>学期</a:t>
            </a:r>
          </a:p>
          <a:p>
            <a:pPr algn="l" eaLnBrk="1" hangingPunct="1">
              <a:lnSpc>
                <a:spcPct val="150000"/>
              </a:lnSpc>
            </a:pPr>
            <a:r>
              <a:rPr lang="en-US" altLang="zh-CN" sz="2400" smtClean="0">
                <a:solidFill>
                  <a:schemeClr val="tx1"/>
                </a:solidFill>
              </a:rPr>
              <a:t>2.</a:t>
            </a:r>
            <a:r>
              <a:rPr lang="zh-CN" altLang="en-US" sz="2400" smtClean="0">
                <a:solidFill>
                  <a:schemeClr val="tx1"/>
                </a:solidFill>
              </a:rPr>
              <a:t>中房：</a:t>
            </a:r>
            <a:r>
              <a:rPr lang="en-US" altLang="zh-CN" sz="2400" smtClean="0">
                <a:solidFill>
                  <a:schemeClr val="tx1"/>
                </a:solidFill>
              </a:rPr>
              <a:t>2</a:t>
            </a:r>
            <a:r>
              <a:rPr lang="zh-CN" altLang="en-US" sz="2400" smtClean="0">
                <a:solidFill>
                  <a:schemeClr val="tx1"/>
                </a:solidFill>
              </a:rPr>
              <a:t>人</a:t>
            </a:r>
            <a:r>
              <a:rPr lang="en-US" sz="2400" smtClean="0">
                <a:solidFill>
                  <a:schemeClr val="tx1"/>
                </a:solidFill>
                <a:ea typeface="宋体" charset="-122"/>
              </a:rPr>
              <a:t>  </a:t>
            </a:r>
            <a:r>
              <a:rPr lang="en-US" altLang="zh-CN" sz="2400" smtClean="0">
                <a:solidFill>
                  <a:schemeClr val="tx1"/>
                </a:solidFill>
              </a:rPr>
              <a:t>4</a:t>
            </a:r>
            <a:r>
              <a:rPr lang="zh-CN" altLang="en-US" sz="2400" smtClean="0">
                <a:solidFill>
                  <a:schemeClr val="tx1"/>
                </a:solidFill>
              </a:rPr>
              <a:t>人共用卫生间</a:t>
            </a:r>
            <a:r>
              <a:rPr lang="en-US" sz="2400" smtClean="0">
                <a:solidFill>
                  <a:schemeClr val="tx1"/>
                </a:solidFill>
                <a:ea typeface="宋体" charset="-122"/>
              </a:rPr>
              <a:t>   </a:t>
            </a:r>
            <a:r>
              <a:rPr lang="en-US" altLang="zh-CN" sz="2400" smtClean="0">
                <a:solidFill>
                  <a:schemeClr val="tx1"/>
                </a:solidFill>
              </a:rPr>
              <a:t>2300</a:t>
            </a:r>
            <a:r>
              <a:rPr lang="zh-CN" altLang="en-US" sz="2400" smtClean="0">
                <a:solidFill>
                  <a:schemeClr val="tx1"/>
                </a:solidFill>
              </a:rPr>
              <a:t>马币</a:t>
            </a:r>
            <a:r>
              <a:rPr lang="en-US" altLang="zh-CN" sz="2400" smtClean="0">
                <a:solidFill>
                  <a:schemeClr val="tx1"/>
                </a:solidFill>
              </a:rPr>
              <a:t>/</a:t>
            </a:r>
            <a:r>
              <a:rPr lang="zh-CN" altLang="en-US" sz="2400" smtClean="0">
                <a:solidFill>
                  <a:schemeClr val="tx1"/>
                </a:solidFill>
              </a:rPr>
              <a:t>人</a:t>
            </a:r>
            <a:r>
              <a:rPr lang="en-US" altLang="zh-CN" sz="2400" smtClean="0">
                <a:solidFill>
                  <a:schemeClr val="tx1"/>
                </a:solidFill>
              </a:rPr>
              <a:t>/</a:t>
            </a:r>
            <a:r>
              <a:rPr lang="zh-CN" altLang="en-US" sz="2400" smtClean="0">
                <a:solidFill>
                  <a:schemeClr val="tx1"/>
                </a:solidFill>
              </a:rPr>
              <a:t>学期</a:t>
            </a:r>
          </a:p>
          <a:p>
            <a:pPr algn="l" eaLnBrk="1" hangingPunct="1">
              <a:lnSpc>
                <a:spcPct val="150000"/>
              </a:lnSpc>
            </a:pPr>
            <a:r>
              <a:rPr lang="en-US" altLang="zh-CN" sz="2400" smtClean="0">
                <a:solidFill>
                  <a:schemeClr val="tx1"/>
                </a:solidFill>
              </a:rPr>
              <a:t>3.</a:t>
            </a:r>
            <a:r>
              <a:rPr lang="zh-CN" altLang="en-US" sz="2400" smtClean="0">
                <a:solidFill>
                  <a:schemeClr val="tx1"/>
                </a:solidFill>
              </a:rPr>
              <a:t>小房：</a:t>
            </a:r>
            <a:r>
              <a:rPr lang="en-US" altLang="zh-CN" sz="2400" smtClean="0">
                <a:solidFill>
                  <a:schemeClr val="tx1"/>
                </a:solidFill>
              </a:rPr>
              <a:t>1</a:t>
            </a:r>
            <a:r>
              <a:rPr lang="zh-CN" altLang="en-US" sz="2400" smtClean="0">
                <a:solidFill>
                  <a:schemeClr val="tx1"/>
                </a:solidFill>
              </a:rPr>
              <a:t>人</a:t>
            </a:r>
            <a:r>
              <a:rPr lang="en-US" sz="2400" smtClean="0">
                <a:solidFill>
                  <a:schemeClr val="tx1"/>
                </a:solidFill>
                <a:ea typeface="宋体" charset="-122"/>
              </a:rPr>
              <a:t>  </a:t>
            </a:r>
            <a:r>
              <a:rPr lang="en-US" altLang="zh-CN" sz="2400" smtClean="0">
                <a:solidFill>
                  <a:schemeClr val="tx1"/>
                </a:solidFill>
              </a:rPr>
              <a:t>4</a:t>
            </a:r>
            <a:r>
              <a:rPr lang="zh-CN" altLang="en-US" sz="2400" smtClean="0">
                <a:solidFill>
                  <a:schemeClr val="tx1"/>
                </a:solidFill>
              </a:rPr>
              <a:t>人共用卫生间</a:t>
            </a:r>
            <a:r>
              <a:rPr lang="en-US" sz="2400" smtClean="0">
                <a:solidFill>
                  <a:schemeClr val="tx1"/>
                </a:solidFill>
                <a:ea typeface="宋体" charset="-122"/>
              </a:rPr>
              <a:t>   </a:t>
            </a:r>
            <a:r>
              <a:rPr lang="en-US" altLang="zh-CN" sz="2400" smtClean="0">
                <a:solidFill>
                  <a:schemeClr val="tx1"/>
                </a:solidFill>
              </a:rPr>
              <a:t>2500</a:t>
            </a:r>
            <a:r>
              <a:rPr lang="zh-CN" altLang="en-US" sz="2400" smtClean="0">
                <a:solidFill>
                  <a:schemeClr val="tx1"/>
                </a:solidFill>
              </a:rPr>
              <a:t>马币</a:t>
            </a:r>
            <a:r>
              <a:rPr lang="en-US" altLang="zh-CN" sz="2400" smtClean="0">
                <a:solidFill>
                  <a:schemeClr val="tx1"/>
                </a:solidFill>
              </a:rPr>
              <a:t>/</a:t>
            </a:r>
            <a:r>
              <a:rPr lang="zh-CN" altLang="en-US" sz="2400" smtClean="0">
                <a:solidFill>
                  <a:schemeClr val="tx1"/>
                </a:solidFill>
              </a:rPr>
              <a:t>人</a:t>
            </a:r>
            <a:r>
              <a:rPr lang="en-US" altLang="zh-CN" sz="2400" smtClean="0">
                <a:solidFill>
                  <a:schemeClr val="tx1"/>
                </a:solidFill>
              </a:rPr>
              <a:t>/</a:t>
            </a:r>
            <a:r>
              <a:rPr lang="zh-CN" altLang="en-US" sz="2400" smtClean="0">
                <a:solidFill>
                  <a:schemeClr val="tx1"/>
                </a:solidFill>
              </a:rPr>
              <a:t>学期</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6626" name="标题 1"/>
          <p:cNvSpPr>
            <a:spLocks noGrp="1"/>
          </p:cNvSpPr>
          <p:nvPr>
            <p:ph type="title"/>
          </p:nvPr>
        </p:nvSpPr>
        <p:spPr/>
        <p:txBody>
          <a:bodyPr/>
          <a:lstStyle/>
          <a:p>
            <a:r>
              <a:rPr lang="zh-CN" altLang="en-US" sz="2800" b="1" smtClean="0"/>
              <a:t>留学生公寓住宿说明</a:t>
            </a:r>
            <a:endParaRPr lang="zh-CN" altLang="en-US" sz="2800" smtClean="0"/>
          </a:p>
        </p:txBody>
      </p:sp>
      <p:sp>
        <p:nvSpPr>
          <p:cNvPr id="3" name="内容占位符 2"/>
          <p:cNvSpPr>
            <a:spLocks noGrp="1"/>
          </p:cNvSpPr>
          <p:nvPr>
            <p:ph idx="1"/>
          </p:nvPr>
        </p:nvSpPr>
        <p:spPr/>
        <p:txBody>
          <a:bodyPr/>
          <a:lstStyle/>
          <a:p>
            <a:pPr eaLnBrk="1" hangingPunct="1">
              <a:lnSpc>
                <a:spcPct val="150000"/>
              </a:lnSpc>
            </a:pPr>
            <a:r>
              <a:rPr lang="zh-CN" altLang="en-US" sz="2400" dirty="0" smtClean="0"/>
              <a:t>备注：</a:t>
            </a:r>
            <a:r>
              <a:rPr lang="en-US" altLang="zh-CN" sz="2400" dirty="0" smtClean="0"/>
              <a:t>1.</a:t>
            </a:r>
            <a:r>
              <a:rPr lang="zh-CN" altLang="en-US" sz="2400" dirty="0" smtClean="0"/>
              <a:t>房间设施押金</a:t>
            </a:r>
            <a:r>
              <a:rPr lang="en-US" altLang="zh-CN" sz="2400" dirty="0" smtClean="0"/>
              <a:t>300</a:t>
            </a:r>
            <a:r>
              <a:rPr lang="zh-CN" altLang="en-US" sz="2400" dirty="0" smtClean="0"/>
              <a:t>马币</a:t>
            </a:r>
            <a:r>
              <a:rPr lang="en-US" altLang="zh-CN" sz="2400" dirty="0" smtClean="0"/>
              <a:t>/</a:t>
            </a:r>
            <a:r>
              <a:rPr lang="zh-CN" altLang="en-US" sz="2400" dirty="0" smtClean="0"/>
              <a:t>人</a:t>
            </a:r>
            <a:r>
              <a:rPr lang="en-US" sz="2400" dirty="0" smtClean="0">
                <a:ea typeface="宋体" charset="-122"/>
              </a:rPr>
              <a:t>  </a:t>
            </a:r>
            <a:r>
              <a:rPr lang="en-US" altLang="zh-CN" sz="2400" dirty="0" smtClean="0"/>
              <a:t>2.</a:t>
            </a:r>
            <a:r>
              <a:rPr lang="zh-CN" altLang="en-US" sz="2400" dirty="0" smtClean="0"/>
              <a:t>网络押金</a:t>
            </a:r>
            <a:r>
              <a:rPr lang="en-US" altLang="zh-CN" sz="2400" dirty="0" smtClean="0"/>
              <a:t>100</a:t>
            </a:r>
            <a:r>
              <a:rPr lang="zh-CN" altLang="en-US" sz="2400" dirty="0" smtClean="0"/>
              <a:t>马币</a:t>
            </a:r>
            <a:r>
              <a:rPr lang="en-US" altLang="zh-CN" sz="2400" dirty="0" smtClean="0"/>
              <a:t>/</a:t>
            </a:r>
            <a:r>
              <a:rPr lang="zh-CN" altLang="en-US" sz="2400" dirty="0" smtClean="0"/>
              <a:t>人 公寓周边有华人餐厅，华人排档，肯德基，麦当劳等，食物选择比较多。公寓楼下有便利店，学校大巴往返公寓和学校。</a:t>
            </a:r>
          </a:p>
          <a:p>
            <a:pPr eaLnBrk="1" hangingPunct="1">
              <a:lnSpc>
                <a:spcPct val="150000"/>
              </a:lnSpc>
            </a:pPr>
            <a:r>
              <a:rPr lang="zh-CN" altLang="en-US" sz="2400" b="1" dirty="0" smtClean="0">
                <a:solidFill>
                  <a:srgbClr val="FF0000"/>
                </a:solidFill>
              </a:rPr>
              <a:t>特别注意：住宿需要事先预定，每人定金</a:t>
            </a:r>
            <a:r>
              <a:rPr lang="en-US" altLang="zh-CN" sz="2400" b="1" dirty="0" smtClean="0">
                <a:solidFill>
                  <a:srgbClr val="FF0000"/>
                </a:solidFill>
              </a:rPr>
              <a:t>1000</a:t>
            </a:r>
            <a:r>
              <a:rPr lang="zh-CN" altLang="en-US" sz="2400" b="1" dirty="0" smtClean="0">
                <a:solidFill>
                  <a:srgbClr val="FF0000"/>
                </a:solidFill>
              </a:rPr>
              <a:t>元人民币。不入住定金不退还 顺利入住计入房费。</a:t>
            </a:r>
            <a:endParaRPr lang="en-US" altLang="zh-CN" sz="2400" b="1" dirty="0" smtClean="0">
              <a:solidFill>
                <a:srgbClr val="FF0000"/>
              </a:solidFill>
            </a:endParaRPr>
          </a:p>
          <a:p>
            <a:pPr eaLnBrk="1" hangingPunct="1">
              <a:lnSpc>
                <a:spcPct val="150000"/>
              </a:lnSpc>
            </a:pPr>
            <a:r>
              <a:rPr lang="zh-CN" altLang="en-US" sz="2400" b="1" dirty="0" smtClean="0">
                <a:solidFill>
                  <a:srgbClr val="FF0000"/>
                </a:solidFill>
              </a:rPr>
              <a:t>缴费日期：</a:t>
            </a:r>
            <a:r>
              <a:rPr lang="zh-CN" altLang="en-US" sz="2400" b="1" dirty="0" smtClean="0">
                <a:solidFill>
                  <a:srgbClr val="FF0000"/>
                </a:solidFill>
                <a:latin typeface="宋体" charset="-122"/>
              </a:rPr>
              <a:t>截止</a:t>
            </a:r>
            <a:r>
              <a:rPr lang="en-US" altLang="zh-CN" sz="2400" b="1" dirty="0" smtClean="0">
                <a:solidFill>
                  <a:srgbClr val="FF0000"/>
                </a:solidFill>
                <a:latin typeface="宋体" charset="-122"/>
              </a:rPr>
              <a:t>10</a:t>
            </a:r>
            <a:r>
              <a:rPr lang="zh-CN" altLang="en-US" sz="2400" b="1" dirty="0" smtClean="0">
                <a:solidFill>
                  <a:srgbClr val="FF0000"/>
                </a:solidFill>
                <a:latin typeface="宋体" charset="-122"/>
              </a:rPr>
              <a:t>月</a:t>
            </a:r>
            <a:r>
              <a:rPr lang="en-US" altLang="zh-CN" sz="2400" b="1" dirty="0" smtClean="0">
                <a:solidFill>
                  <a:srgbClr val="FF0000"/>
                </a:solidFill>
                <a:latin typeface="宋体" charset="-122"/>
              </a:rPr>
              <a:t>30</a:t>
            </a:r>
            <a:r>
              <a:rPr lang="zh-CN" altLang="en-US" sz="2400" b="1" dirty="0" smtClean="0">
                <a:solidFill>
                  <a:srgbClr val="FF0000"/>
                </a:solidFill>
                <a:latin typeface="宋体" charset="-122"/>
              </a:rPr>
              <a:t>日</a:t>
            </a:r>
            <a:r>
              <a:rPr lang="zh-CN" altLang="en-US" sz="2400" b="1" dirty="0" smtClean="0">
                <a:solidFill>
                  <a:srgbClr val="FF0000"/>
                </a:solidFill>
                <a:latin typeface="宋体" charset="-122"/>
              </a:rPr>
              <a:t>。</a:t>
            </a:r>
            <a:endParaRPr lang="zh-CN" altLang="en-US" sz="2400" b="1" dirty="0" smtClean="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7650" name="标题 1"/>
          <p:cNvSpPr>
            <a:spLocks noGrp="1"/>
          </p:cNvSpPr>
          <p:nvPr>
            <p:ph type="title"/>
          </p:nvPr>
        </p:nvSpPr>
        <p:spPr>
          <a:xfrm>
            <a:off x="-2428875" y="285750"/>
            <a:ext cx="8229600" cy="1143000"/>
          </a:xfrm>
        </p:spPr>
        <p:txBody>
          <a:bodyPr/>
          <a:lstStyle/>
          <a:p>
            <a:pPr eaLnBrk="1" hangingPunct="1"/>
            <a:r>
              <a:rPr lang="zh-CN" altLang="en-US" sz="2800" smtClean="0"/>
              <a:t>出行前准备</a:t>
            </a:r>
            <a:r>
              <a:rPr lang="en-US" altLang="zh-CN" sz="2800" smtClean="0"/>
              <a:t>:</a:t>
            </a:r>
            <a:br>
              <a:rPr lang="en-US" altLang="zh-CN" sz="2800" smtClean="0"/>
            </a:br>
            <a:endParaRPr lang="zh-CN" altLang="en-US" sz="2800" smtClean="0"/>
          </a:p>
        </p:txBody>
      </p:sp>
      <p:sp>
        <p:nvSpPr>
          <p:cNvPr id="23555" name="内容占位符 2"/>
          <p:cNvSpPr>
            <a:spLocks noGrp="1"/>
          </p:cNvSpPr>
          <p:nvPr>
            <p:ph idx="1"/>
          </p:nvPr>
        </p:nvSpPr>
        <p:spPr>
          <a:xfrm>
            <a:off x="214313" y="928688"/>
            <a:ext cx="8786812" cy="5786437"/>
          </a:xfrm>
        </p:spPr>
        <p:txBody>
          <a:bodyPr/>
          <a:lstStyle/>
          <a:p>
            <a:pPr eaLnBrk="1" hangingPunct="1">
              <a:lnSpc>
                <a:spcPct val="150000"/>
              </a:lnSpc>
              <a:buFont typeface="Arial" charset="0"/>
              <a:buNone/>
              <a:defRPr/>
            </a:pPr>
            <a:r>
              <a:rPr lang="en-US" altLang="zh-CN" sz="2400" dirty="0" smtClean="0">
                <a:latin typeface="+mn-ea"/>
              </a:rPr>
              <a:t>  1.</a:t>
            </a:r>
            <a:r>
              <a:rPr lang="zh-CN" altLang="en-US" sz="2400" dirty="0" smtClean="0">
                <a:latin typeface="+mn-ea"/>
              </a:rPr>
              <a:t>打印录取通知书。</a:t>
            </a:r>
            <a:endParaRPr lang="en-US" altLang="zh-CN" sz="2400" dirty="0" smtClean="0">
              <a:latin typeface="+mn-ea"/>
            </a:endParaRPr>
          </a:p>
          <a:p>
            <a:pPr eaLnBrk="1" hangingPunct="1">
              <a:lnSpc>
                <a:spcPct val="150000"/>
              </a:lnSpc>
              <a:buFont typeface="Arial" charset="0"/>
              <a:buNone/>
              <a:defRPr/>
            </a:pPr>
            <a:r>
              <a:rPr lang="en-US" altLang="zh-CN" sz="2400" dirty="0" smtClean="0">
                <a:latin typeface="+mn-ea"/>
              </a:rPr>
              <a:t>  2.</a:t>
            </a:r>
            <a:r>
              <a:rPr lang="zh-CN" altLang="en-US" sz="2400" dirty="0" smtClean="0">
                <a:latin typeface="+mn-ea"/>
              </a:rPr>
              <a:t>准备照片</a:t>
            </a:r>
            <a:r>
              <a:rPr lang="en-US" altLang="zh-CN" sz="2400" dirty="0" smtClean="0">
                <a:latin typeface="+mn-ea"/>
              </a:rPr>
              <a:t>(</a:t>
            </a:r>
            <a:r>
              <a:rPr lang="zh-CN" altLang="en-US" sz="2400" dirty="0" smtClean="0">
                <a:latin typeface="+mn-ea"/>
              </a:rPr>
              <a:t>蓝色底和白色底都要</a:t>
            </a:r>
            <a:r>
              <a:rPr lang="en-US" altLang="zh-CN" sz="2400" dirty="0" smtClean="0">
                <a:latin typeface="+mn-ea"/>
              </a:rPr>
              <a:t>)</a:t>
            </a:r>
            <a:r>
              <a:rPr lang="zh-CN" altLang="en-US" sz="2400" dirty="0" smtClean="0">
                <a:latin typeface="+mn-ea"/>
              </a:rPr>
              <a:t>，每样至少</a:t>
            </a:r>
            <a:r>
              <a:rPr lang="en-US" altLang="zh-CN" sz="2400" dirty="0" smtClean="0">
                <a:latin typeface="+mn-ea"/>
              </a:rPr>
              <a:t>10</a:t>
            </a:r>
            <a:r>
              <a:rPr lang="zh-CN" altLang="en-US" sz="2400" dirty="0" smtClean="0">
                <a:latin typeface="+mn-ea"/>
              </a:rPr>
              <a:t>张备用。</a:t>
            </a:r>
            <a:endParaRPr lang="en-US" altLang="zh-CN" sz="2400" dirty="0" smtClean="0">
              <a:latin typeface="+mn-ea"/>
            </a:endParaRPr>
          </a:p>
          <a:p>
            <a:pPr eaLnBrk="1" hangingPunct="1">
              <a:lnSpc>
                <a:spcPct val="150000"/>
              </a:lnSpc>
              <a:buFont typeface="Arial" charset="0"/>
              <a:buNone/>
              <a:defRPr/>
            </a:pPr>
            <a:r>
              <a:rPr lang="en-US" altLang="zh-CN" sz="2400" dirty="0" smtClean="0">
                <a:latin typeface="+mn-ea"/>
              </a:rPr>
              <a:t>  3.</a:t>
            </a:r>
            <a:r>
              <a:rPr lang="zh-CN" altLang="en-US" sz="2400" dirty="0" smtClean="0">
                <a:latin typeface="+mn-ea"/>
              </a:rPr>
              <a:t>再次确定自己的机票、高铁票时间等不要搞错，带齐证件</a:t>
            </a:r>
            <a:endParaRPr lang="en-US" altLang="zh-CN" sz="2400" dirty="0" smtClean="0">
              <a:latin typeface="+mn-ea"/>
            </a:endParaRPr>
          </a:p>
          <a:p>
            <a:pPr eaLnBrk="1" hangingPunct="1">
              <a:lnSpc>
                <a:spcPct val="150000"/>
              </a:lnSpc>
              <a:buFont typeface="Arial" charset="0"/>
              <a:buNone/>
              <a:defRPr/>
            </a:pPr>
            <a:r>
              <a:rPr lang="en-US" altLang="zh-CN" sz="2400" dirty="0" smtClean="0">
                <a:latin typeface="+mn-ea"/>
              </a:rPr>
              <a:t>  4.</a:t>
            </a:r>
            <a:r>
              <a:rPr lang="zh-CN" altLang="en-US" sz="2400" dirty="0" smtClean="0">
                <a:latin typeface="+mn-ea"/>
              </a:rPr>
              <a:t>个人物品篇</a:t>
            </a:r>
            <a:r>
              <a:rPr lang="en-US" altLang="zh-CN" sz="2400" dirty="0" smtClean="0">
                <a:latin typeface="+mn-ea"/>
              </a:rPr>
              <a:t>:</a:t>
            </a:r>
            <a:br>
              <a:rPr lang="en-US" altLang="zh-CN" sz="2400" dirty="0" smtClean="0">
                <a:latin typeface="+mn-ea"/>
              </a:rPr>
            </a:br>
            <a:r>
              <a:rPr lang="zh-CN" altLang="en-US" sz="2400" dirty="0" smtClean="0">
                <a:latin typeface="+mn-ea"/>
              </a:rPr>
              <a:t>衣服以夏季为主，需要带薄外套，飞机上、学校教室、图书馆都很冷。建议备一件正装，演讲等正式场合用的到</a:t>
            </a:r>
            <a:r>
              <a:rPr lang="en-US" altLang="zh-CN" sz="2400" dirty="0" smtClean="0">
                <a:latin typeface="+mn-ea"/>
              </a:rPr>
              <a:t>(</a:t>
            </a:r>
            <a:r>
              <a:rPr lang="zh-CN" altLang="en-US" sz="2400" dirty="0" smtClean="0">
                <a:latin typeface="+mn-ea"/>
              </a:rPr>
              <a:t>马来西亚</a:t>
            </a:r>
            <a:r>
              <a:rPr lang="en-US" altLang="zh-CN" sz="2400" dirty="0" smtClean="0">
                <a:latin typeface="+mn-ea"/>
              </a:rPr>
              <a:t>G2000</a:t>
            </a:r>
            <a:r>
              <a:rPr lang="zh-CN" altLang="en-US" sz="2400" dirty="0" smtClean="0">
                <a:latin typeface="+mn-ea"/>
              </a:rPr>
              <a:t>也很便宜</a:t>
            </a:r>
            <a:r>
              <a:rPr lang="en-US" altLang="zh-CN" sz="2400" dirty="0" smtClean="0">
                <a:latin typeface="+mn-ea"/>
              </a:rPr>
              <a:t>)</a:t>
            </a:r>
            <a:r>
              <a:rPr lang="zh-CN" altLang="en-US" sz="2400" dirty="0" smtClean="0">
                <a:latin typeface="+mn-ea"/>
              </a:rPr>
              <a:t>。</a:t>
            </a:r>
            <a:r>
              <a:rPr lang="en-US" sz="2400" dirty="0" smtClean="0">
                <a:latin typeface="+mn-ea"/>
              </a:rPr>
              <a:t/>
            </a:r>
            <a:br>
              <a:rPr lang="en-US" sz="2400" dirty="0" smtClean="0">
                <a:latin typeface="+mn-ea"/>
              </a:rPr>
            </a:br>
            <a:r>
              <a:rPr lang="zh-CN" altLang="en-US" sz="2400" dirty="0" smtClean="0">
                <a:latin typeface="+mn-ea"/>
              </a:rPr>
              <a:t>床是单人床，和国内宿舍一样尺寸，自己带床单、薄被</a:t>
            </a:r>
            <a:r>
              <a:rPr lang="en-US" altLang="zh-CN" sz="2400" dirty="0" smtClean="0">
                <a:latin typeface="+mn-ea"/>
              </a:rPr>
              <a:t>(</a:t>
            </a:r>
            <a:r>
              <a:rPr lang="zh-CN" altLang="en-US" sz="2400" dirty="0" smtClean="0">
                <a:latin typeface="+mn-ea"/>
              </a:rPr>
              <a:t>毛巾被可以</a:t>
            </a:r>
            <a:r>
              <a:rPr lang="en-US" altLang="zh-CN" sz="2400" dirty="0" smtClean="0">
                <a:latin typeface="+mn-ea"/>
              </a:rPr>
              <a:t>)</a:t>
            </a:r>
            <a:r>
              <a:rPr lang="zh-CN" altLang="en-US" sz="2400" dirty="0" smtClean="0">
                <a:latin typeface="+mn-ea"/>
              </a:rPr>
              <a:t>，有条件可以带蚊帐，马来西亚大部分不睡凉席，以床垫为主。</a:t>
            </a:r>
            <a:r>
              <a:rPr lang="en-US" sz="2400" dirty="0" smtClean="0">
                <a:latin typeface="+mn-ea"/>
              </a:rPr>
              <a:t/>
            </a:r>
            <a:br>
              <a:rPr lang="en-US" sz="2400" dirty="0" smtClean="0">
                <a:latin typeface="+mn-ea"/>
              </a:rPr>
            </a:br>
            <a:endParaRPr lang="zh-CN" altLang="en-US" sz="2400" dirty="0" smtClean="0">
              <a:latin typeface="+mn-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8674" name="标题 1"/>
          <p:cNvSpPr>
            <a:spLocks noGrp="1"/>
          </p:cNvSpPr>
          <p:nvPr>
            <p:ph type="ctrTitle"/>
          </p:nvPr>
        </p:nvSpPr>
        <p:spPr>
          <a:xfrm>
            <a:off x="500063" y="142875"/>
            <a:ext cx="7772400" cy="1470025"/>
          </a:xfrm>
        </p:spPr>
        <p:txBody>
          <a:bodyPr/>
          <a:lstStyle/>
          <a:p>
            <a:r>
              <a:rPr lang="zh-CN" altLang="en-US" sz="2800" smtClean="0"/>
              <a:t>出行前准备</a:t>
            </a:r>
            <a:r>
              <a:rPr lang="en-US" altLang="zh-CN" sz="2800" smtClean="0"/>
              <a:t>:</a:t>
            </a:r>
            <a:br>
              <a:rPr lang="en-US" altLang="zh-CN" sz="2800" smtClean="0"/>
            </a:br>
            <a:endParaRPr lang="zh-CN" altLang="en-US" sz="2800" smtClean="0"/>
          </a:p>
        </p:txBody>
      </p:sp>
      <p:sp>
        <p:nvSpPr>
          <p:cNvPr id="3" name="副标题 2"/>
          <p:cNvSpPr>
            <a:spLocks noGrp="1"/>
          </p:cNvSpPr>
          <p:nvPr>
            <p:ph type="subTitle" idx="1"/>
          </p:nvPr>
        </p:nvSpPr>
        <p:spPr>
          <a:xfrm>
            <a:off x="214313" y="857250"/>
            <a:ext cx="8715375" cy="5786438"/>
          </a:xfrm>
        </p:spPr>
        <p:txBody>
          <a:bodyPr/>
          <a:lstStyle/>
          <a:p>
            <a:pPr algn="l" eaLnBrk="1" hangingPunct="1">
              <a:defRPr/>
            </a:pPr>
            <a:r>
              <a:rPr lang="en-US" altLang="zh-CN" sz="2400" dirty="0" smtClean="0">
                <a:solidFill>
                  <a:schemeClr val="tx1"/>
                </a:solidFill>
                <a:latin typeface="+mn-ea"/>
              </a:rPr>
              <a:t>5.</a:t>
            </a:r>
            <a:r>
              <a:rPr lang="zh-CN" altLang="en-US" sz="2400" dirty="0" smtClean="0">
                <a:solidFill>
                  <a:schemeClr val="tx1"/>
                </a:solidFill>
                <a:latin typeface="+mn-ea"/>
              </a:rPr>
              <a:t>电子篇</a:t>
            </a:r>
            <a:r>
              <a:rPr lang="en-US" altLang="zh-CN" sz="2400" dirty="0" smtClean="0">
                <a:solidFill>
                  <a:schemeClr val="tx1"/>
                </a:solidFill>
                <a:latin typeface="+mn-ea"/>
              </a:rPr>
              <a:t>:</a:t>
            </a:r>
            <a:endParaRPr lang="zh-CN" altLang="en-US" sz="2400" dirty="0" smtClean="0">
              <a:solidFill>
                <a:schemeClr val="tx1"/>
              </a:solidFill>
              <a:latin typeface="+mn-ea"/>
            </a:endParaRPr>
          </a:p>
          <a:p>
            <a:pPr algn="l" eaLnBrk="1" hangingPunct="1">
              <a:defRPr/>
            </a:pPr>
            <a:r>
              <a:rPr lang="zh-CN" altLang="en-US" sz="2400" dirty="0" smtClean="0">
                <a:solidFill>
                  <a:schemeClr val="tx1"/>
                </a:solidFill>
                <a:latin typeface="+mn-ea"/>
              </a:rPr>
              <a:t>我们在同学们下飞机前办理好了电话卡，国内手机都可以用。插座和国内不一样，需要转换插头可以过来买，也可以在国内买好带来。公寓和学校都有无线网，建议带笔记本电脑，会经常用的到。</a:t>
            </a:r>
            <a:r>
              <a:rPr lang="en-US" sz="2400" dirty="0" smtClean="0">
                <a:solidFill>
                  <a:schemeClr val="tx1"/>
                </a:solidFill>
                <a:latin typeface="+mn-ea"/>
              </a:rPr>
              <a:t/>
            </a:r>
            <a:br>
              <a:rPr lang="en-US" sz="2400" dirty="0" smtClean="0">
                <a:solidFill>
                  <a:schemeClr val="tx1"/>
                </a:solidFill>
                <a:latin typeface="+mn-ea"/>
              </a:rPr>
            </a:br>
            <a:r>
              <a:rPr lang="en-US" altLang="zh-CN" sz="2400" dirty="0" smtClean="0">
                <a:solidFill>
                  <a:schemeClr val="tx1"/>
                </a:solidFill>
                <a:latin typeface="+mn-ea"/>
              </a:rPr>
              <a:t>6.</a:t>
            </a:r>
            <a:r>
              <a:rPr lang="zh-CN" altLang="en-US" sz="2400" dirty="0" smtClean="0">
                <a:solidFill>
                  <a:schemeClr val="tx1"/>
                </a:solidFill>
                <a:latin typeface="+mn-ea"/>
              </a:rPr>
              <a:t>洗漱用品篇</a:t>
            </a:r>
            <a:r>
              <a:rPr lang="en-US" altLang="zh-CN" sz="2400" dirty="0" smtClean="0">
                <a:solidFill>
                  <a:schemeClr val="tx1"/>
                </a:solidFill>
                <a:latin typeface="+mn-ea"/>
              </a:rPr>
              <a:t>:</a:t>
            </a:r>
            <a:endParaRPr lang="zh-CN" altLang="en-US" sz="2400" dirty="0" smtClean="0">
              <a:solidFill>
                <a:schemeClr val="tx1"/>
              </a:solidFill>
              <a:latin typeface="+mn-ea"/>
            </a:endParaRPr>
          </a:p>
          <a:p>
            <a:pPr algn="l" eaLnBrk="1" hangingPunct="1">
              <a:defRPr/>
            </a:pPr>
            <a:r>
              <a:rPr lang="zh-CN" altLang="en-US" sz="2400" dirty="0" smtClean="0">
                <a:solidFill>
                  <a:schemeClr val="tx1"/>
                </a:solidFill>
                <a:latin typeface="+mn-ea"/>
              </a:rPr>
              <a:t>建议带个洗护旅行套装，洗护用品马来西亚超市都有，很多品牌比国内还便宜。</a:t>
            </a:r>
            <a:r>
              <a:rPr lang="en-US" sz="2400" dirty="0" smtClean="0">
                <a:solidFill>
                  <a:schemeClr val="tx1"/>
                </a:solidFill>
                <a:latin typeface="+mn-ea"/>
              </a:rPr>
              <a:t/>
            </a:r>
            <a:br>
              <a:rPr lang="en-US" sz="2400" dirty="0" smtClean="0">
                <a:solidFill>
                  <a:schemeClr val="tx1"/>
                </a:solidFill>
                <a:latin typeface="+mn-ea"/>
              </a:rPr>
            </a:br>
            <a:r>
              <a:rPr lang="en-US" altLang="zh-CN" sz="2400" dirty="0" smtClean="0">
                <a:solidFill>
                  <a:schemeClr val="tx1"/>
                </a:solidFill>
                <a:latin typeface="+mn-ea"/>
              </a:rPr>
              <a:t>7.</a:t>
            </a:r>
            <a:r>
              <a:rPr lang="zh-CN" altLang="en-US" sz="2400" dirty="0" smtClean="0">
                <a:solidFill>
                  <a:schemeClr val="tx1"/>
                </a:solidFill>
                <a:latin typeface="+mn-ea"/>
              </a:rPr>
              <a:t>资金篇</a:t>
            </a:r>
            <a:r>
              <a:rPr lang="en-US" altLang="zh-CN" sz="2400" dirty="0" smtClean="0">
                <a:solidFill>
                  <a:schemeClr val="tx1"/>
                </a:solidFill>
                <a:latin typeface="+mn-ea"/>
              </a:rPr>
              <a:t>:</a:t>
            </a:r>
            <a:endParaRPr lang="zh-CN" altLang="en-US" sz="2400" dirty="0" smtClean="0">
              <a:solidFill>
                <a:schemeClr val="tx1"/>
              </a:solidFill>
              <a:latin typeface="+mn-ea"/>
            </a:endParaRPr>
          </a:p>
          <a:p>
            <a:pPr algn="l" eaLnBrk="1" hangingPunct="1">
              <a:defRPr/>
            </a:pPr>
            <a:r>
              <a:rPr lang="zh-CN" altLang="en-US" sz="2400" dirty="0" smtClean="0">
                <a:solidFill>
                  <a:schemeClr val="tx1"/>
                </a:solidFill>
                <a:latin typeface="+mn-ea"/>
              </a:rPr>
              <a:t>建议带</a:t>
            </a:r>
            <a:r>
              <a:rPr lang="en-US" altLang="zh-CN" sz="2400" dirty="0" smtClean="0">
                <a:solidFill>
                  <a:schemeClr val="tx1"/>
                </a:solidFill>
                <a:latin typeface="+mn-ea"/>
              </a:rPr>
              <a:t>5000-10000</a:t>
            </a:r>
            <a:r>
              <a:rPr lang="zh-CN" altLang="en-US" sz="2400" dirty="0" smtClean="0">
                <a:solidFill>
                  <a:schemeClr val="tx1"/>
                </a:solidFill>
                <a:latin typeface="+mn-ea"/>
              </a:rPr>
              <a:t>现金，带银联标志储蓄卡都可以在</a:t>
            </a:r>
            <a:r>
              <a:rPr lang="en-US" altLang="zh-CN" sz="2400" dirty="0" smtClean="0">
                <a:solidFill>
                  <a:schemeClr val="tx1"/>
                </a:solidFill>
                <a:latin typeface="+mn-ea"/>
              </a:rPr>
              <a:t>ATM</a:t>
            </a:r>
            <a:r>
              <a:rPr lang="zh-CN" altLang="en-US" sz="2400" dirty="0" smtClean="0">
                <a:solidFill>
                  <a:schemeClr val="tx1"/>
                </a:solidFill>
                <a:latin typeface="+mn-ea"/>
              </a:rPr>
              <a:t>机上取出马币现金，只是各个银行收取手续费不一样</a:t>
            </a:r>
            <a:r>
              <a:rPr lang="en-US" altLang="zh-CN" sz="2400" dirty="0" smtClean="0">
                <a:solidFill>
                  <a:schemeClr val="tx1"/>
                </a:solidFill>
                <a:latin typeface="+mn-ea"/>
              </a:rPr>
              <a:t>,</a:t>
            </a:r>
            <a:r>
              <a:rPr lang="zh-CN" altLang="en-US" sz="2400" dirty="0" smtClean="0">
                <a:solidFill>
                  <a:schemeClr val="tx1"/>
                </a:solidFill>
                <a:latin typeface="+mn-ea"/>
              </a:rPr>
              <a:t>同时大部分消费可以刷信用卡。</a:t>
            </a:r>
          </a:p>
          <a:p>
            <a:pPr algn="l">
              <a:defRPr/>
            </a:pPr>
            <a:endParaRPr lang="zh-CN" altLang="en-US" sz="2400" dirty="0">
              <a:solidFill>
                <a:schemeClr val="tx1"/>
              </a:solidFill>
              <a:latin typeface="+mn-ea"/>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9698" name="Rectangle 2"/>
          <p:cNvSpPr>
            <a:spLocks noGrp="1"/>
          </p:cNvSpPr>
          <p:nvPr>
            <p:ph type="title"/>
          </p:nvPr>
        </p:nvSpPr>
        <p:spPr>
          <a:xfrm>
            <a:off x="-2268538" y="260350"/>
            <a:ext cx="8218488" cy="1138238"/>
          </a:xfrm>
        </p:spPr>
        <p:txBody>
          <a:bodyPr/>
          <a:lstStyle/>
          <a:p>
            <a:r>
              <a:rPr lang="zh-CN" altLang="en-US" sz="4000" smtClean="0"/>
              <a:t> </a:t>
            </a:r>
            <a:r>
              <a:rPr lang="zh-CN" altLang="en-US" sz="2800" b="1" smtClean="0"/>
              <a:t>交换生温馨小提示</a:t>
            </a:r>
            <a:r>
              <a:rPr lang="en-US" altLang="zh-CN" sz="2800" b="1" smtClean="0"/>
              <a:t>:</a:t>
            </a:r>
            <a:br>
              <a:rPr lang="en-US" altLang="zh-CN" sz="2800" b="1" smtClean="0"/>
            </a:br>
            <a:r>
              <a:rPr lang="en-US" altLang="zh-CN" sz="2800" b="1" smtClean="0"/>
              <a:t/>
            </a:r>
            <a:br>
              <a:rPr lang="en-US" altLang="zh-CN" sz="2800" b="1" smtClean="0"/>
            </a:br>
            <a:endParaRPr lang="zh-CN" altLang="en-US" sz="2800" b="1" smtClean="0"/>
          </a:p>
        </p:txBody>
      </p:sp>
      <p:sp>
        <p:nvSpPr>
          <p:cNvPr id="29699" name="Rectangle 3"/>
          <p:cNvSpPr>
            <a:spLocks noGrp="1"/>
          </p:cNvSpPr>
          <p:nvPr>
            <p:ph type="body" idx="1"/>
          </p:nvPr>
        </p:nvSpPr>
        <p:spPr>
          <a:xfrm>
            <a:off x="179388" y="692150"/>
            <a:ext cx="8785225" cy="5905500"/>
          </a:xfrm>
        </p:spPr>
        <p:txBody>
          <a:bodyPr/>
          <a:lstStyle/>
          <a:p>
            <a:pPr>
              <a:lnSpc>
                <a:spcPct val="150000"/>
              </a:lnSpc>
              <a:buFont typeface="Arial" charset="0"/>
              <a:buNone/>
            </a:pPr>
            <a:r>
              <a:rPr lang="en-US" altLang="zh-CN" sz="2400" smtClean="0"/>
              <a:t>     1.</a:t>
            </a:r>
            <a:r>
              <a:rPr lang="zh-CN" altLang="en-US" sz="2400" smtClean="0"/>
              <a:t>交换生一定要热爱祖国，切勿做出损害国家形象的事情，做一个优秀的中国人。</a:t>
            </a:r>
            <a:br>
              <a:rPr lang="zh-CN" altLang="en-US" sz="2400" smtClean="0"/>
            </a:br>
            <a:r>
              <a:rPr lang="en-US" altLang="zh-CN" sz="2400" smtClean="0"/>
              <a:t>2.</a:t>
            </a:r>
            <a:r>
              <a:rPr lang="zh-CN" altLang="en-US" sz="2400" smtClean="0"/>
              <a:t>交换生要有团结精神，大家在异国他乡一定要互相帮助。</a:t>
            </a:r>
            <a:br>
              <a:rPr lang="zh-CN" altLang="en-US" sz="2400" smtClean="0"/>
            </a:br>
            <a:r>
              <a:rPr lang="en-US" altLang="zh-CN" sz="2400" smtClean="0"/>
              <a:t>3.</a:t>
            </a:r>
            <a:r>
              <a:rPr lang="zh-CN" altLang="en-US" sz="2400" smtClean="0"/>
              <a:t>遇到任何事情请第一时间联系辅导员</a:t>
            </a:r>
            <a:r>
              <a:rPr lang="en-US" altLang="zh-CN" sz="2400" smtClean="0"/>
              <a:t>(</a:t>
            </a:r>
            <a:r>
              <a:rPr lang="zh-CN" altLang="en-US" sz="2400" smtClean="0"/>
              <a:t>在马来西亚博特拉大学交换时的辅导员</a:t>
            </a:r>
            <a:r>
              <a:rPr lang="en-US" altLang="zh-CN" sz="2400" smtClean="0"/>
              <a:t>)</a:t>
            </a:r>
            <a:r>
              <a:rPr lang="zh-CN" altLang="en-US" sz="2400" smtClean="0"/>
              <a:t>。</a:t>
            </a:r>
            <a:br>
              <a:rPr lang="zh-CN" altLang="en-US" sz="2400" smtClean="0"/>
            </a:br>
            <a:r>
              <a:rPr lang="en-US" altLang="zh-CN" sz="2400" smtClean="0"/>
              <a:t>4.</a:t>
            </a:r>
            <a:r>
              <a:rPr lang="zh-CN" altLang="en-US" sz="2400" smtClean="0"/>
              <a:t>晚上不允许单独外出，如有特殊情况，请多人结伴而行。进入宿舍后第一件事就是把铁门锁上，防止有顺手牵羊的，把客厅东西偷走</a:t>
            </a:r>
            <a:br>
              <a:rPr lang="zh-CN" altLang="en-US" sz="2400" smtClean="0"/>
            </a:br>
            <a:r>
              <a:rPr lang="en-US" altLang="zh-CN" sz="2400" smtClean="0"/>
              <a:t>5.</a:t>
            </a:r>
            <a:r>
              <a:rPr lang="zh-CN" altLang="en-US" sz="2400" smtClean="0"/>
              <a:t>严禁出入娱乐场所和赌场。</a:t>
            </a:r>
            <a:br>
              <a:rPr lang="zh-CN" altLang="en-US" sz="2400" smtClean="0"/>
            </a:br>
            <a:endParaRPr lang="zh-CN" alt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0722" name="标题 1"/>
          <p:cNvSpPr>
            <a:spLocks noGrp="1"/>
          </p:cNvSpPr>
          <p:nvPr>
            <p:ph type="ctrTitle"/>
          </p:nvPr>
        </p:nvSpPr>
        <p:spPr>
          <a:xfrm>
            <a:off x="-2071688" y="0"/>
            <a:ext cx="7772401" cy="1470025"/>
          </a:xfrm>
        </p:spPr>
        <p:txBody>
          <a:bodyPr/>
          <a:lstStyle/>
          <a:p>
            <a:r>
              <a:rPr lang="zh-CN" altLang="en-US" sz="2800" b="1" smtClean="0"/>
              <a:t>交换生温馨小提示</a:t>
            </a:r>
            <a:endParaRPr lang="zh-CN" altLang="en-US" sz="2800" smtClean="0"/>
          </a:p>
        </p:txBody>
      </p:sp>
      <p:sp>
        <p:nvSpPr>
          <p:cNvPr id="3" name="副标题 2"/>
          <p:cNvSpPr>
            <a:spLocks noGrp="1"/>
          </p:cNvSpPr>
          <p:nvPr>
            <p:ph type="subTitle" idx="1"/>
          </p:nvPr>
        </p:nvSpPr>
        <p:spPr>
          <a:xfrm>
            <a:off x="0" y="1000125"/>
            <a:ext cx="9001125" cy="5643563"/>
          </a:xfrm>
        </p:spPr>
        <p:txBody>
          <a:bodyPr/>
          <a:lstStyle/>
          <a:p>
            <a:pPr algn="l">
              <a:lnSpc>
                <a:spcPct val="150000"/>
              </a:lnSpc>
              <a:defRPr/>
            </a:pPr>
            <a:r>
              <a:rPr lang="en-US" altLang="zh-CN" sz="2400" dirty="0" smtClean="0">
                <a:solidFill>
                  <a:schemeClr val="tx1"/>
                </a:solidFill>
                <a:latin typeface="+mn-ea"/>
              </a:rPr>
              <a:t>6.</a:t>
            </a:r>
            <a:r>
              <a:rPr lang="zh-CN" altLang="en-US" sz="2400" dirty="0" smtClean="0">
                <a:solidFill>
                  <a:schemeClr val="tx1"/>
                </a:solidFill>
                <a:latin typeface="+mn-ea"/>
              </a:rPr>
              <a:t>马来西亚是伊斯兰国家，请尊重他们的信仰。</a:t>
            </a:r>
            <a:br>
              <a:rPr lang="zh-CN" altLang="en-US" sz="2400" dirty="0" smtClean="0">
                <a:solidFill>
                  <a:schemeClr val="tx1"/>
                </a:solidFill>
                <a:latin typeface="+mn-ea"/>
              </a:rPr>
            </a:br>
            <a:r>
              <a:rPr lang="en-US" altLang="zh-CN" sz="2400" dirty="0" smtClean="0">
                <a:solidFill>
                  <a:schemeClr val="tx1"/>
                </a:solidFill>
                <a:latin typeface="+mn-ea"/>
              </a:rPr>
              <a:t>7.</a:t>
            </a:r>
            <a:r>
              <a:rPr lang="zh-CN" altLang="en-US" sz="2400" dirty="0" smtClean="0">
                <a:solidFill>
                  <a:schemeClr val="tx1"/>
                </a:solidFill>
                <a:latin typeface="+mn-ea"/>
              </a:rPr>
              <a:t>马来西亚是个多元国家</a:t>
            </a:r>
            <a:r>
              <a:rPr lang="en-US" altLang="zh-CN" sz="2400" dirty="0" smtClean="0">
                <a:solidFill>
                  <a:schemeClr val="tx1"/>
                </a:solidFill>
                <a:latin typeface="+mn-ea"/>
              </a:rPr>
              <a:t>,</a:t>
            </a:r>
            <a:r>
              <a:rPr lang="zh-CN" altLang="en-US" sz="2400" dirty="0" smtClean="0">
                <a:solidFill>
                  <a:schemeClr val="tx1"/>
                </a:solidFill>
                <a:latin typeface="+mn-ea"/>
              </a:rPr>
              <a:t>饮食丰富，中东阿拉伯餐，印度餐，泰国菜，华人餐，西餐等都有。面食，米饭，炒菜，咖喱，火锅各种都有，华人餐比较倾向广东和福建的口味。</a:t>
            </a:r>
            <a:br>
              <a:rPr lang="zh-CN" altLang="en-US" sz="2400" dirty="0" smtClean="0">
                <a:solidFill>
                  <a:schemeClr val="tx1"/>
                </a:solidFill>
                <a:latin typeface="+mn-ea"/>
              </a:rPr>
            </a:br>
            <a:r>
              <a:rPr lang="en-US" altLang="zh-CN" sz="2400" dirty="0" smtClean="0">
                <a:solidFill>
                  <a:schemeClr val="tx1"/>
                </a:solidFill>
                <a:latin typeface="+mn-ea"/>
              </a:rPr>
              <a:t>8.</a:t>
            </a:r>
            <a:r>
              <a:rPr lang="zh-CN" altLang="en-US" sz="2400" dirty="0" smtClean="0">
                <a:solidFill>
                  <a:schemeClr val="tx1"/>
                </a:solidFill>
                <a:latin typeface="+mn-ea"/>
              </a:rPr>
              <a:t>校园内不能穿吊带，短裙，短裤，拖鞋，衣着不能露肩露背；女生长裙要过膝盖，男生穿长裤。</a:t>
            </a:r>
            <a:br>
              <a:rPr lang="zh-CN" altLang="en-US" sz="2400" dirty="0" smtClean="0">
                <a:solidFill>
                  <a:schemeClr val="tx1"/>
                </a:solidFill>
                <a:latin typeface="+mn-ea"/>
              </a:rPr>
            </a:br>
            <a:r>
              <a:rPr lang="en-US" altLang="zh-CN" sz="2400" dirty="0" smtClean="0">
                <a:solidFill>
                  <a:schemeClr val="tx1"/>
                </a:solidFill>
                <a:latin typeface="+mn-ea"/>
              </a:rPr>
              <a:t>9.</a:t>
            </a:r>
            <a:r>
              <a:rPr lang="zh-CN" altLang="en-US" sz="2400" dirty="0" smtClean="0">
                <a:solidFill>
                  <a:schemeClr val="tx1"/>
                </a:solidFill>
                <a:latin typeface="+mn-ea"/>
              </a:rPr>
              <a:t>学校占地面积很大，学院之间距离很远，建议穿舒适的鞋子，方便走路。</a:t>
            </a:r>
            <a:br>
              <a:rPr lang="zh-CN" altLang="en-US" sz="2400" dirty="0" smtClean="0">
                <a:solidFill>
                  <a:schemeClr val="tx1"/>
                </a:solidFill>
                <a:latin typeface="+mn-ea"/>
              </a:rPr>
            </a:br>
            <a:r>
              <a:rPr lang="en-US" altLang="zh-CN" sz="2400" dirty="0" smtClean="0">
                <a:solidFill>
                  <a:schemeClr val="tx1"/>
                </a:solidFill>
                <a:latin typeface="+mn-ea"/>
              </a:rPr>
              <a:t>10.</a:t>
            </a:r>
            <a:r>
              <a:rPr lang="zh-CN" altLang="en-US" sz="2400" dirty="0" smtClean="0">
                <a:solidFill>
                  <a:schemeClr val="tx1"/>
                </a:solidFill>
                <a:latin typeface="+mn-ea"/>
              </a:rPr>
              <a:t>教室冷气很足，温度偏底，建议准备一件外套。</a:t>
            </a:r>
            <a:endParaRPr lang="zh-CN" altLang="en-US" sz="2400" dirty="0">
              <a:solidFill>
                <a:schemeClr val="tx1"/>
              </a:solidFill>
              <a:latin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3CCCC"/>
        </a:solidFill>
        <a:effectLst/>
      </p:bgPr>
    </p:bg>
    <p:spTree>
      <p:nvGrpSpPr>
        <p:cNvPr id="1" name=""/>
        <p:cNvGrpSpPr/>
        <p:nvPr/>
      </p:nvGrpSpPr>
      <p:grpSpPr>
        <a:xfrm>
          <a:off x="0" y="0"/>
          <a:ext cx="0" cy="0"/>
          <a:chOff x="0" y="0"/>
          <a:chExt cx="0" cy="0"/>
        </a:xfrm>
      </p:grpSpPr>
      <p:sp>
        <p:nvSpPr>
          <p:cNvPr id="31746" name="Rectangle 2"/>
          <p:cNvSpPr>
            <a:spLocks noGrp="1"/>
          </p:cNvSpPr>
          <p:nvPr>
            <p:ph type="title"/>
          </p:nvPr>
        </p:nvSpPr>
        <p:spPr>
          <a:xfrm>
            <a:off x="395288" y="0"/>
            <a:ext cx="8229600" cy="1143000"/>
          </a:xfrm>
        </p:spPr>
        <p:txBody>
          <a:bodyPr/>
          <a:lstStyle/>
          <a:p>
            <a:r>
              <a:rPr lang="zh-CN" altLang="en-US" sz="2800" b="1" smtClean="0"/>
              <a:t>马来西亚紧急求助电话如下</a:t>
            </a:r>
            <a:r>
              <a:rPr lang="en-US" altLang="zh-CN" sz="2800" b="1" smtClean="0"/>
              <a:t>:</a:t>
            </a:r>
            <a:endParaRPr lang="en-US" altLang="zh-CN" b="1" smtClean="0"/>
          </a:p>
        </p:txBody>
      </p:sp>
      <p:sp>
        <p:nvSpPr>
          <p:cNvPr id="31747" name="Rectangle 3"/>
          <p:cNvSpPr>
            <a:spLocks noGrp="1"/>
          </p:cNvSpPr>
          <p:nvPr>
            <p:ph type="body" idx="1"/>
          </p:nvPr>
        </p:nvSpPr>
        <p:spPr>
          <a:xfrm>
            <a:off x="323850" y="908050"/>
            <a:ext cx="8569325" cy="5761038"/>
          </a:xfrm>
        </p:spPr>
        <p:txBody>
          <a:bodyPr/>
          <a:lstStyle/>
          <a:p>
            <a:pPr>
              <a:lnSpc>
                <a:spcPct val="80000"/>
              </a:lnSpc>
            </a:pPr>
            <a:r>
              <a:rPr lang="zh-CN" altLang="en-US" sz="1800" smtClean="0"/>
              <a:t>火警电话：</a:t>
            </a:r>
            <a:r>
              <a:rPr lang="en-US" altLang="zh-CN" sz="1800" smtClean="0"/>
              <a:t>994</a:t>
            </a:r>
            <a:r>
              <a:rPr lang="zh-CN" altLang="en-US" sz="1800" smtClean="0"/>
              <a:t>　　</a:t>
            </a:r>
          </a:p>
          <a:p>
            <a:pPr>
              <a:lnSpc>
                <a:spcPct val="80000"/>
              </a:lnSpc>
            </a:pPr>
            <a:r>
              <a:rPr lang="zh-CN" altLang="en-US" sz="1800" smtClean="0"/>
              <a:t>急救和报警电话：</a:t>
            </a:r>
            <a:r>
              <a:rPr lang="en-US" altLang="zh-CN" sz="1800" smtClean="0"/>
              <a:t>999</a:t>
            </a:r>
            <a:r>
              <a:rPr lang="zh-CN" altLang="en-US" sz="1800" smtClean="0"/>
              <a:t>　　</a:t>
            </a:r>
          </a:p>
          <a:p>
            <a:pPr>
              <a:lnSpc>
                <a:spcPct val="80000"/>
              </a:lnSpc>
            </a:pPr>
            <a:r>
              <a:rPr lang="zh-CN" altLang="en-US" sz="1800" smtClean="0"/>
              <a:t>电话查号：</a:t>
            </a:r>
            <a:r>
              <a:rPr lang="en-US" altLang="zh-CN" sz="1800" smtClean="0"/>
              <a:t>103</a:t>
            </a:r>
          </a:p>
          <a:p>
            <a:pPr>
              <a:lnSpc>
                <a:spcPct val="80000"/>
              </a:lnSpc>
            </a:pPr>
            <a:r>
              <a:rPr lang="zh-CN" altLang="en-US" sz="1800" smtClean="0"/>
              <a:t>移民厅总部执法部：电话：（</a:t>
            </a:r>
            <a:r>
              <a:rPr lang="en-US" altLang="zh-CN" sz="1800" smtClean="0"/>
              <a:t>006</a:t>
            </a:r>
            <a:r>
              <a:rPr lang="zh-CN" altLang="en-US" sz="1800" smtClean="0"/>
              <a:t>）</a:t>
            </a:r>
            <a:r>
              <a:rPr lang="en-US" altLang="zh-CN" sz="1800" smtClean="0"/>
              <a:t>03-88801302</a:t>
            </a:r>
          </a:p>
          <a:p>
            <a:pPr>
              <a:lnSpc>
                <a:spcPct val="80000"/>
              </a:lnSpc>
            </a:pPr>
            <a:r>
              <a:rPr lang="zh-CN" altLang="en-US" sz="1800" smtClean="0"/>
              <a:t>吉隆坡移民厅执法部：</a:t>
            </a:r>
            <a:r>
              <a:rPr lang="en-US" altLang="zh-CN" sz="1800" smtClean="0"/>
              <a:t>603-20955077</a:t>
            </a:r>
          </a:p>
          <a:p>
            <a:pPr>
              <a:lnSpc>
                <a:spcPct val="80000"/>
              </a:lnSpc>
            </a:pPr>
            <a:r>
              <a:rPr lang="zh-CN" altLang="en-US" sz="1800" smtClean="0"/>
              <a:t>砂捞越州移民厅执法部：电话：（</a:t>
            </a:r>
            <a:r>
              <a:rPr lang="en-US" altLang="zh-CN" sz="1800" smtClean="0"/>
              <a:t>006</a:t>
            </a:r>
            <a:r>
              <a:rPr lang="zh-CN" altLang="en-US" sz="1800" smtClean="0"/>
              <a:t>）</a:t>
            </a:r>
            <a:r>
              <a:rPr lang="en-US" altLang="zh-CN" sz="1800" smtClean="0"/>
              <a:t>082-258361</a:t>
            </a:r>
            <a:br>
              <a:rPr lang="en-US" altLang="zh-CN" sz="1800" smtClean="0"/>
            </a:br>
            <a:r>
              <a:rPr lang="zh-CN" altLang="en-US" sz="1800" smtClean="0"/>
              <a:t>中国驻马来西亚大使馆                 　　</a:t>
            </a:r>
            <a:br>
              <a:rPr lang="zh-CN" altLang="en-US" sz="1800" smtClean="0"/>
            </a:br>
            <a:r>
              <a:rPr lang="zh-CN" altLang="en-US" sz="1800" smtClean="0"/>
              <a:t>电话：（</a:t>
            </a:r>
            <a:r>
              <a:rPr lang="en-US" altLang="zh-CN" sz="1800" smtClean="0"/>
              <a:t>006</a:t>
            </a:r>
            <a:r>
              <a:rPr lang="zh-CN" altLang="en-US" sz="1800" smtClean="0"/>
              <a:t>）</a:t>
            </a:r>
            <a:r>
              <a:rPr lang="en-US" altLang="zh-CN" sz="1800" smtClean="0"/>
              <a:t>03-21428496</a:t>
            </a:r>
            <a:br>
              <a:rPr lang="en-US" altLang="zh-CN" sz="1800" smtClean="0"/>
            </a:br>
            <a:r>
              <a:rPr lang="zh-CN" altLang="en-US" sz="1800" smtClean="0"/>
              <a:t>传真：（</a:t>
            </a:r>
            <a:r>
              <a:rPr lang="en-US" altLang="zh-CN" sz="1800" smtClean="0"/>
              <a:t>006</a:t>
            </a:r>
            <a:r>
              <a:rPr lang="zh-CN" altLang="en-US" sz="1800" smtClean="0"/>
              <a:t>）</a:t>
            </a:r>
            <a:r>
              <a:rPr lang="en-US" altLang="zh-CN" sz="1800" smtClean="0"/>
              <a:t>03-21414552</a:t>
            </a:r>
          </a:p>
          <a:p>
            <a:pPr>
              <a:lnSpc>
                <a:spcPct val="80000"/>
              </a:lnSpc>
              <a:buFont typeface="Arial" charset="0"/>
              <a:buNone/>
            </a:pPr>
            <a:r>
              <a:rPr lang="zh-CN" altLang="en-US" sz="1800" smtClean="0"/>
              <a:t>       中国驻马来西亚大使馆领事部</a:t>
            </a:r>
          </a:p>
          <a:p>
            <a:pPr>
              <a:lnSpc>
                <a:spcPct val="80000"/>
              </a:lnSpc>
            </a:pPr>
            <a:r>
              <a:rPr lang="zh-CN" altLang="en-US" sz="1800" smtClean="0"/>
              <a:t>电话：（</a:t>
            </a:r>
            <a:r>
              <a:rPr lang="en-US" altLang="zh-CN" sz="1800" smtClean="0"/>
              <a:t>006</a:t>
            </a:r>
            <a:r>
              <a:rPr lang="zh-CN" altLang="en-US" sz="1800" smtClean="0"/>
              <a:t>）</a:t>
            </a:r>
            <a:r>
              <a:rPr lang="en-US" altLang="zh-CN" sz="1800" smtClean="0"/>
              <a:t>03-21636815</a:t>
            </a:r>
            <a:br>
              <a:rPr lang="en-US" altLang="zh-CN" sz="1800" smtClean="0"/>
            </a:br>
            <a:r>
              <a:rPr lang="zh-CN" altLang="en-US" sz="1800" smtClean="0"/>
              <a:t>传真：（</a:t>
            </a:r>
            <a:r>
              <a:rPr lang="en-US" altLang="zh-CN" sz="1800" smtClean="0"/>
              <a:t>006</a:t>
            </a:r>
            <a:r>
              <a:rPr lang="zh-CN" altLang="en-US" sz="1800" smtClean="0"/>
              <a:t>）</a:t>
            </a:r>
            <a:r>
              <a:rPr lang="en-US" altLang="zh-CN" sz="1800" smtClean="0"/>
              <a:t>03-21636809</a:t>
            </a:r>
          </a:p>
          <a:p>
            <a:pPr>
              <a:lnSpc>
                <a:spcPct val="80000"/>
              </a:lnSpc>
            </a:pPr>
            <a:r>
              <a:rPr lang="en-US" altLang="zh-CN" sz="1800" smtClean="0"/>
              <a:t/>
            </a:r>
            <a:br>
              <a:rPr lang="en-US" altLang="zh-CN" sz="1800" smtClean="0"/>
            </a:br>
            <a:r>
              <a:rPr lang="zh-CN" altLang="en-US" sz="1800" smtClean="0"/>
              <a:t>马来西亚皇家警察总部</a:t>
            </a:r>
          </a:p>
          <a:p>
            <a:pPr>
              <a:lnSpc>
                <a:spcPct val="80000"/>
              </a:lnSpc>
            </a:pPr>
            <a:r>
              <a:rPr lang="zh-CN" altLang="en-US" sz="1800" smtClean="0"/>
              <a:t>行动部：</a:t>
            </a:r>
            <a:r>
              <a:rPr lang="en-US" altLang="zh-CN" sz="1800" smtClean="0"/>
              <a:t>603-2262 6555</a:t>
            </a:r>
          </a:p>
          <a:p>
            <a:pPr>
              <a:lnSpc>
                <a:spcPct val="80000"/>
              </a:lnSpc>
            </a:pPr>
            <a:r>
              <a:rPr lang="zh-CN" altLang="en-US" sz="1800" smtClean="0"/>
              <a:t>吉隆坡警察局电话：（</a:t>
            </a:r>
            <a:r>
              <a:rPr lang="en-US" altLang="zh-CN" sz="1800" smtClean="0"/>
              <a:t>006</a:t>
            </a:r>
            <a:r>
              <a:rPr lang="zh-CN" altLang="en-US" sz="1800" smtClean="0"/>
              <a:t>）</a:t>
            </a:r>
            <a:r>
              <a:rPr lang="en-US" altLang="zh-CN" sz="1800" smtClean="0"/>
              <a:t>03-21460522</a:t>
            </a:r>
          </a:p>
          <a:p>
            <a:pPr>
              <a:lnSpc>
                <a:spcPct val="80000"/>
              </a:lnSpc>
            </a:pPr>
            <a:r>
              <a:rPr lang="zh-CN" altLang="en-US" sz="1800" smtClean="0"/>
              <a:t>吉隆坡国际机场警察局：　　电话：（</a:t>
            </a:r>
            <a:r>
              <a:rPr lang="en-US" altLang="zh-CN" sz="1800" smtClean="0"/>
              <a:t>006</a:t>
            </a:r>
            <a:r>
              <a:rPr lang="zh-CN" altLang="en-US" sz="1800" smtClean="0"/>
              <a:t>）</a:t>
            </a:r>
            <a:r>
              <a:rPr lang="en-US" altLang="zh-CN" sz="1800" smtClean="0"/>
              <a:t>03-87766614</a:t>
            </a:r>
          </a:p>
          <a:p>
            <a:pPr>
              <a:lnSpc>
                <a:spcPct val="80000"/>
              </a:lnSpc>
            </a:pPr>
            <a:r>
              <a:rPr lang="zh-CN" altLang="en-US" sz="1800" smtClean="0"/>
              <a:t>砂捞越州警察局：　　电话：（</a:t>
            </a:r>
            <a:r>
              <a:rPr lang="en-US" altLang="zh-CN" sz="1800" smtClean="0"/>
              <a:t>006</a:t>
            </a:r>
            <a:r>
              <a:rPr lang="zh-CN" altLang="en-US" sz="1800" smtClean="0"/>
              <a:t>）</a:t>
            </a:r>
            <a:r>
              <a:rPr lang="en-US" altLang="zh-CN" sz="1800" smtClean="0"/>
              <a:t>082-274013</a:t>
            </a:r>
            <a:br>
              <a:rPr lang="en-US" altLang="zh-CN" sz="1800" smtClean="0"/>
            </a:br>
            <a:r>
              <a:rPr lang="zh-CN" altLang="en-US" sz="1800" smtClean="0"/>
              <a:t>沙巴州警察局：　　电话：（</a:t>
            </a:r>
            <a:r>
              <a:rPr lang="en-US" altLang="zh-CN" sz="1800" smtClean="0"/>
              <a:t>006</a:t>
            </a:r>
            <a:r>
              <a:rPr lang="zh-CN" altLang="en-US" sz="1800" smtClean="0"/>
              <a:t>）</a:t>
            </a:r>
            <a:r>
              <a:rPr lang="en-US" altLang="zh-CN" sz="1800" smtClean="0"/>
              <a:t>088-450216</a:t>
            </a:r>
          </a:p>
          <a:p>
            <a:pPr>
              <a:lnSpc>
                <a:spcPct val="80000"/>
              </a:lnSpc>
            </a:pPr>
            <a:r>
              <a:rPr lang="zh-CN" altLang="en-US" sz="1800" smtClean="0"/>
              <a:t>纳闽警察局：　　电话：（</a:t>
            </a:r>
            <a:r>
              <a:rPr lang="en-US" altLang="zh-CN" sz="1800" smtClean="0"/>
              <a:t>006</a:t>
            </a:r>
            <a:r>
              <a:rPr lang="zh-CN" altLang="en-US" sz="1800" smtClean="0"/>
              <a:t>）</a:t>
            </a:r>
            <a:r>
              <a:rPr lang="en-US" altLang="zh-CN" sz="1800" smtClean="0"/>
              <a:t>087-412222  </a:t>
            </a:r>
            <a:endParaRPr lang="zh-CN" altLang="en-US" sz="18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5362" name="标题 1"/>
          <p:cNvSpPr>
            <a:spLocks noGrp="1"/>
          </p:cNvSpPr>
          <p:nvPr>
            <p:ph type="title"/>
          </p:nvPr>
        </p:nvSpPr>
        <p:spPr/>
        <p:txBody>
          <a:bodyPr/>
          <a:lstStyle/>
          <a:p>
            <a:pPr eaLnBrk="1" hangingPunct="1"/>
            <a:r>
              <a:rPr lang="zh-CN" altLang="en-US" sz="4000" smtClean="0"/>
              <a:t>学生选课事宜</a:t>
            </a:r>
            <a:r>
              <a:rPr lang="zh-CN" altLang="en-US" smtClean="0"/>
              <a:t>：</a:t>
            </a:r>
          </a:p>
        </p:txBody>
      </p:sp>
      <p:sp>
        <p:nvSpPr>
          <p:cNvPr id="15363" name="内容占位符 2"/>
          <p:cNvSpPr>
            <a:spLocks noGrp="1"/>
          </p:cNvSpPr>
          <p:nvPr>
            <p:ph idx="1"/>
          </p:nvPr>
        </p:nvSpPr>
        <p:spPr/>
        <p:txBody>
          <a:bodyPr/>
          <a:lstStyle/>
          <a:p>
            <a:pPr marL="457200" indent="-457200" eaLnBrk="1" hangingPunct="1">
              <a:lnSpc>
                <a:spcPct val="150000"/>
              </a:lnSpc>
              <a:buFont typeface="Arial" charset="0"/>
              <a:buAutoNum type="arabicPeriod"/>
              <a:defRPr/>
            </a:pPr>
            <a:r>
              <a:rPr lang="zh-CN" altLang="en-US" sz="2500" dirty="0" smtClean="0"/>
              <a:t>学生拿到国内大学下学期的课程表对照选择博特拉大学的相关课程或相近课程。</a:t>
            </a:r>
            <a:endParaRPr lang="en-US" altLang="zh-CN" sz="2500" dirty="0" smtClean="0"/>
          </a:p>
          <a:p>
            <a:pPr marL="457200" indent="-457200" eaLnBrk="1" hangingPunct="1">
              <a:lnSpc>
                <a:spcPct val="80000"/>
              </a:lnSpc>
              <a:buFont typeface="Arial" charset="0"/>
              <a:buAutoNum type="arabicPeriod"/>
              <a:defRPr/>
            </a:pPr>
            <a:endParaRPr lang="en-US" altLang="zh-CN" sz="2500" dirty="0" smtClean="0"/>
          </a:p>
          <a:p>
            <a:pPr eaLnBrk="1" hangingPunct="1">
              <a:lnSpc>
                <a:spcPct val="150000"/>
              </a:lnSpc>
              <a:buFont typeface="Arial" charset="0"/>
              <a:buNone/>
              <a:defRPr/>
            </a:pPr>
            <a:r>
              <a:rPr lang="en-US" altLang="zh-CN" sz="2500" dirty="0" smtClean="0"/>
              <a:t>2.  </a:t>
            </a:r>
            <a:r>
              <a:rPr lang="zh-CN" altLang="en-US" sz="2500" dirty="0" smtClean="0"/>
              <a:t>每位同学在博特拉大学最多只能选择</a:t>
            </a:r>
            <a:r>
              <a:rPr lang="en-US" altLang="zh-CN" sz="2500" dirty="0" smtClean="0"/>
              <a:t>5</a:t>
            </a:r>
            <a:r>
              <a:rPr lang="zh-CN" altLang="en-US" sz="2500" dirty="0" smtClean="0"/>
              <a:t>门课，博特拉大学每门课每周的学时为</a:t>
            </a:r>
            <a:r>
              <a:rPr lang="en-US" altLang="zh-CN" sz="2500" dirty="0" smtClean="0"/>
              <a:t>6—8</a:t>
            </a:r>
            <a:r>
              <a:rPr lang="zh-CN" altLang="en-US" sz="2500" dirty="0" smtClean="0"/>
              <a:t>个学</a:t>
            </a:r>
            <a:r>
              <a:rPr lang="zh-CN" altLang="en-US" sz="2500" smtClean="0"/>
              <a:t>时。</a:t>
            </a:r>
            <a:endParaRPr lang="zh-CN" altLang="en-US" sz="25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6386" name="标题 1"/>
          <p:cNvSpPr>
            <a:spLocks noGrp="1"/>
          </p:cNvSpPr>
          <p:nvPr>
            <p:ph type="title"/>
          </p:nvPr>
        </p:nvSpPr>
        <p:spPr/>
        <p:txBody>
          <a:bodyPr/>
          <a:lstStyle/>
          <a:p>
            <a:r>
              <a:rPr lang="zh-CN" altLang="en-US" sz="4000" smtClean="0"/>
              <a:t>学生选课事宜：</a:t>
            </a:r>
          </a:p>
        </p:txBody>
      </p:sp>
      <p:sp>
        <p:nvSpPr>
          <p:cNvPr id="3" name="内容占位符 2"/>
          <p:cNvSpPr>
            <a:spLocks noGrp="1"/>
          </p:cNvSpPr>
          <p:nvPr>
            <p:ph idx="1"/>
          </p:nvPr>
        </p:nvSpPr>
        <p:spPr/>
        <p:txBody>
          <a:bodyPr/>
          <a:lstStyle/>
          <a:p>
            <a:pPr eaLnBrk="1" hangingPunct="1">
              <a:lnSpc>
                <a:spcPct val="150000"/>
              </a:lnSpc>
              <a:buFont typeface="Arial" charset="0"/>
              <a:buNone/>
              <a:defRPr/>
            </a:pPr>
            <a:r>
              <a:rPr lang="en-US" altLang="zh-CN" sz="2400" dirty="0" smtClean="0">
                <a:latin typeface="+mn-ea"/>
              </a:rPr>
              <a:t>3.</a:t>
            </a:r>
            <a:r>
              <a:rPr lang="zh-CN" altLang="en-US" sz="2400" dirty="0" smtClean="0">
                <a:latin typeface="+mn-ea"/>
              </a:rPr>
              <a:t>对照国内大学课程表选择博特拉大学相关学院课程表里四个学年对应学期的课程</a:t>
            </a:r>
            <a:r>
              <a:rPr lang="en-US" altLang="zh-CN" sz="2400" dirty="0" smtClean="0">
                <a:latin typeface="+mn-ea"/>
              </a:rPr>
              <a:t>,</a:t>
            </a:r>
            <a:r>
              <a:rPr lang="zh-CN" altLang="en-US" sz="2400" dirty="0" smtClean="0">
                <a:latin typeface="+mn-ea"/>
              </a:rPr>
              <a:t>可以跨学院跨专业选择课程。</a:t>
            </a:r>
          </a:p>
          <a:p>
            <a:pPr eaLnBrk="1" hangingPunct="1">
              <a:lnSpc>
                <a:spcPct val="150000"/>
              </a:lnSpc>
              <a:buFont typeface="Arial" charset="0"/>
              <a:buNone/>
              <a:defRPr/>
            </a:pPr>
            <a:r>
              <a:rPr lang="en-US" altLang="zh-CN" sz="2400" dirty="0" smtClean="0">
                <a:latin typeface="+mn-ea"/>
              </a:rPr>
              <a:t>SEMESTER 1/1</a:t>
            </a:r>
            <a:r>
              <a:rPr lang="en-US" altLang="zh-CN" sz="2400" baseline="30000" dirty="0" smtClean="0">
                <a:latin typeface="+mn-ea"/>
              </a:rPr>
              <a:t> </a:t>
            </a:r>
            <a:r>
              <a:rPr lang="en-US" altLang="zh-CN" sz="2400" dirty="0" smtClean="0">
                <a:latin typeface="+mn-ea"/>
              </a:rPr>
              <a:t>ST SEMESTER  </a:t>
            </a:r>
            <a:r>
              <a:rPr lang="zh-CN" altLang="en-US" sz="2400" dirty="0" smtClean="0">
                <a:latin typeface="+mn-ea"/>
              </a:rPr>
              <a:t>第一学期所开设的课程（</a:t>
            </a:r>
            <a:r>
              <a:rPr lang="en-US" altLang="zh-CN" sz="2400" dirty="0" smtClean="0">
                <a:latin typeface="+mn-ea"/>
              </a:rPr>
              <a:t>9</a:t>
            </a:r>
            <a:r>
              <a:rPr lang="zh-CN" altLang="en-US" sz="2400" dirty="0" smtClean="0">
                <a:latin typeface="+mn-ea"/>
              </a:rPr>
              <a:t>月）</a:t>
            </a:r>
          </a:p>
          <a:p>
            <a:pPr eaLnBrk="1" hangingPunct="1">
              <a:lnSpc>
                <a:spcPct val="150000"/>
              </a:lnSpc>
              <a:buFont typeface="Arial" charset="0"/>
              <a:buNone/>
              <a:defRPr/>
            </a:pPr>
            <a:r>
              <a:rPr lang="en-US" altLang="zh-CN" sz="2400" dirty="0" smtClean="0">
                <a:latin typeface="+mn-ea"/>
              </a:rPr>
              <a:t>SEMESTER 2/2</a:t>
            </a:r>
            <a:r>
              <a:rPr lang="en-US" altLang="zh-CN" sz="2400" baseline="30000" dirty="0" smtClean="0">
                <a:latin typeface="+mn-ea"/>
              </a:rPr>
              <a:t> </a:t>
            </a:r>
            <a:r>
              <a:rPr lang="en-US" altLang="zh-CN" sz="2400" dirty="0" smtClean="0">
                <a:latin typeface="+mn-ea"/>
              </a:rPr>
              <a:t>ST SEMESTER  </a:t>
            </a:r>
            <a:r>
              <a:rPr lang="zh-CN" altLang="en-US" sz="2400" dirty="0" smtClean="0">
                <a:latin typeface="+mn-ea"/>
              </a:rPr>
              <a:t>第二学期所开设的课程（</a:t>
            </a:r>
            <a:r>
              <a:rPr lang="en-US" altLang="zh-CN" sz="2400" dirty="0" smtClean="0">
                <a:latin typeface="+mn-ea"/>
              </a:rPr>
              <a:t>2</a:t>
            </a:r>
            <a:r>
              <a:rPr lang="zh-CN" altLang="en-US" sz="2400" dirty="0" smtClean="0">
                <a:latin typeface="+mn-ea"/>
              </a:rPr>
              <a:t>月）</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5">
            <a:lumMod val="60000"/>
            <a:lumOff val="40000"/>
          </a:schemeClr>
        </a:solidFill>
        <a:effectLst/>
      </p:bgPr>
    </p:bg>
    <p:spTree>
      <p:nvGrpSpPr>
        <p:cNvPr id="1" name=""/>
        <p:cNvGrpSpPr/>
        <p:nvPr/>
      </p:nvGrpSpPr>
      <p:grpSpPr>
        <a:xfrm>
          <a:off x="0" y="0"/>
          <a:ext cx="0" cy="0"/>
          <a:chOff x="0" y="0"/>
          <a:chExt cx="0" cy="0"/>
        </a:xfrm>
      </p:grpSpPr>
      <p:sp>
        <p:nvSpPr>
          <p:cNvPr id="17410" name="标题 1"/>
          <p:cNvSpPr>
            <a:spLocks noGrp="1"/>
          </p:cNvSpPr>
          <p:nvPr>
            <p:ph type="ctrTitle"/>
          </p:nvPr>
        </p:nvSpPr>
        <p:spPr>
          <a:xfrm>
            <a:off x="571500" y="285750"/>
            <a:ext cx="7772400" cy="1470025"/>
          </a:xfrm>
        </p:spPr>
        <p:txBody>
          <a:bodyPr/>
          <a:lstStyle/>
          <a:p>
            <a:pPr eaLnBrk="1" hangingPunct="1"/>
            <a:r>
              <a:rPr lang="zh-CN" altLang="en-US" smtClean="0"/>
              <a:t>备注：</a:t>
            </a:r>
          </a:p>
        </p:txBody>
      </p:sp>
      <p:sp>
        <p:nvSpPr>
          <p:cNvPr id="17411" name="副标题 2"/>
          <p:cNvSpPr>
            <a:spLocks noGrp="1"/>
          </p:cNvSpPr>
          <p:nvPr>
            <p:ph type="subTitle" idx="1"/>
          </p:nvPr>
        </p:nvSpPr>
        <p:spPr>
          <a:xfrm>
            <a:off x="2286000" y="1500188"/>
            <a:ext cx="6400800" cy="1752600"/>
          </a:xfrm>
        </p:spPr>
        <p:txBody>
          <a:bodyPr/>
          <a:lstStyle/>
          <a:p>
            <a:pPr algn="l" eaLnBrk="1" hangingPunct="1">
              <a:lnSpc>
                <a:spcPct val="150000"/>
              </a:lnSpc>
            </a:pPr>
            <a:r>
              <a:rPr lang="zh-CN" altLang="en-US" sz="2400" smtClean="0">
                <a:solidFill>
                  <a:schemeClr val="tx1"/>
                </a:solidFill>
              </a:rPr>
              <a:t>首先学生按照国内大学提供的课表对照选择相应的或相似的课程记录下来， 体检注册完后，根据录取通知书的信息去所在学院见自己的导师，导师会当面了解学生专业的情况然后给出建议，指导学生选课 （每个</a:t>
            </a:r>
            <a:r>
              <a:rPr lang="en-US" altLang="zh-CN" sz="2400" smtClean="0">
                <a:solidFill>
                  <a:schemeClr val="tx1"/>
                </a:solidFill>
              </a:rPr>
              <a:t>PA</a:t>
            </a:r>
            <a:r>
              <a:rPr lang="zh-CN" altLang="en-US" sz="2400" smtClean="0">
                <a:solidFill>
                  <a:schemeClr val="tx1"/>
                </a:solidFill>
              </a:rPr>
              <a:t>都是学生相应学院的任课教师，博士学历具备专业知识）。</a:t>
            </a:r>
          </a:p>
        </p:txBody>
      </p:sp>
      <p:pic>
        <p:nvPicPr>
          <p:cNvPr id="17412" name="图片 3" descr="8.png"/>
          <p:cNvPicPr>
            <a:picLocks noChangeAspect="1"/>
          </p:cNvPicPr>
          <p:nvPr/>
        </p:nvPicPr>
        <p:blipFill>
          <a:blip r:embed="rId2"/>
          <a:srcRect/>
          <a:stretch>
            <a:fillRect/>
          </a:stretch>
        </p:blipFill>
        <p:spPr bwMode="auto">
          <a:xfrm>
            <a:off x="0" y="142875"/>
            <a:ext cx="2238375" cy="2357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33CCFF"/>
        </a:solidFill>
        <a:effectLst/>
      </p:bgPr>
    </p:bg>
    <p:spTree>
      <p:nvGrpSpPr>
        <p:cNvPr id="1" name=""/>
        <p:cNvGrpSpPr/>
        <p:nvPr/>
      </p:nvGrpSpPr>
      <p:grpSpPr>
        <a:xfrm>
          <a:off x="0" y="0"/>
          <a:ext cx="0" cy="0"/>
          <a:chOff x="0" y="0"/>
          <a:chExt cx="0" cy="0"/>
        </a:xfrm>
      </p:grpSpPr>
      <p:sp>
        <p:nvSpPr>
          <p:cNvPr id="18434" name="标题 1"/>
          <p:cNvSpPr>
            <a:spLocks noGrp="1"/>
          </p:cNvSpPr>
          <p:nvPr>
            <p:ph type="title"/>
          </p:nvPr>
        </p:nvSpPr>
        <p:spPr>
          <a:xfrm>
            <a:off x="-1836738" y="0"/>
            <a:ext cx="8229601" cy="1143000"/>
          </a:xfrm>
        </p:spPr>
        <p:txBody>
          <a:bodyPr/>
          <a:lstStyle/>
          <a:p>
            <a:pPr eaLnBrk="1" hangingPunct="1"/>
            <a:r>
              <a:rPr lang="zh-CN" altLang="en-US" sz="2800" smtClean="0"/>
              <a:t>交换生收费明细</a:t>
            </a:r>
          </a:p>
        </p:txBody>
      </p:sp>
      <p:sp>
        <p:nvSpPr>
          <p:cNvPr id="17411" name="内容占位符 2"/>
          <p:cNvSpPr>
            <a:spLocks noGrp="1"/>
          </p:cNvSpPr>
          <p:nvPr>
            <p:ph idx="1"/>
          </p:nvPr>
        </p:nvSpPr>
        <p:spPr>
          <a:xfrm>
            <a:off x="285750" y="928688"/>
            <a:ext cx="8215313" cy="5500687"/>
          </a:xfrm>
        </p:spPr>
        <p:txBody>
          <a:bodyPr/>
          <a:lstStyle/>
          <a:p>
            <a:pPr eaLnBrk="1" hangingPunct="1">
              <a:lnSpc>
                <a:spcPct val="150000"/>
              </a:lnSpc>
              <a:buFont typeface="Arial" charset="0"/>
              <a:buNone/>
              <a:defRPr/>
            </a:pPr>
            <a:r>
              <a:rPr lang="zh-CN" altLang="en-US" sz="1800" dirty="0" smtClean="0"/>
              <a:t>一、申请费用</a:t>
            </a:r>
            <a:r>
              <a:rPr lang="zh-CN" altLang="en-US" sz="1800" b="1" dirty="0" smtClean="0"/>
              <a:t>（申请及抵达马来西亚前费用）</a:t>
            </a:r>
            <a:r>
              <a:rPr lang="zh-CN" altLang="en-US" sz="1800" dirty="0" smtClean="0"/>
              <a:t> </a:t>
            </a:r>
          </a:p>
          <a:p>
            <a:pPr eaLnBrk="1" hangingPunct="1">
              <a:buFont typeface="Arial" charset="0"/>
              <a:buNone/>
              <a:defRPr/>
            </a:pPr>
            <a:r>
              <a:rPr lang="zh-CN" altLang="en-US" sz="1800" b="1" dirty="0" smtClean="0"/>
              <a:t>国外部分</a:t>
            </a:r>
            <a:r>
              <a:rPr lang="zh-CN" altLang="en-US" sz="1800" dirty="0" smtClean="0"/>
              <a:t>：</a:t>
            </a:r>
          </a:p>
          <a:p>
            <a:pPr eaLnBrk="1" hangingPunct="1">
              <a:buFont typeface="Arial" charset="0"/>
              <a:buNone/>
              <a:defRPr/>
            </a:pPr>
            <a:r>
              <a:rPr lang="en-US" altLang="zh-CN" sz="2000" dirty="0" smtClean="0"/>
              <a:t>1.</a:t>
            </a:r>
            <a:r>
              <a:rPr lang="zh-CN" altLang="en-US" sz="2000" dirty="0" smtClean="0"/>
              <a:t>交换生申请及注册费：</a:t>
            </a:r>
            <a:r>
              <a:rPr lang="en-US" altLang="zh-CN" sz="2000" dirty="0" smtClean="0"/>
              <a:t>1650</a:t>
            </a:r>
            <a:r>
              <a:rPr lang="zh-CN" altLang="en-US" sz="2000" dirty="0" smtClean="0"/>
              <a:t>马币</a:t>
            </a:r>
            <a:endParaRPr lang="en-US" altLang="zh-CN" sz="2000" dirty="0" smtClean="0"/>
          </a:p>
          <a:p>
            <a:pPr eaLnBrk="1" hangingPunct="1">
              <a:buFont typeface="Arial" charset="0"/>
              <a:buNone/>
              <a:defRPr/>
            </a:pPr>
            <a:endParaRPr lang="zh-CN" altLang="en-US" sz="2000" dirty="0" smtClean="0"/>
          </a:p>
          <a:p>
            <a:pPr eaLnBrk="1" hangingPunct="1">
              <a:buFont typeface="Arial" charset="0"/>
              <a:buNone/>
              <a:defRPr/>
            </a:pPr>
            <a:r>
              <a:rPr lang="en-US" altLang="zh-CN" sz="2000" dirty="0" smtClean="0"/>
              <a:t>2.</a:t>
            </a:r>
            <a:r>
              <a:rPr lang="zh-CN" altLang="en-US" sz="2000" dirty="0" smtClean="0"/>
              <a:t>材料整理及呈交费：</a:t>
            </a:r>
            <a:r>
              <a:rPr lang="en-US" sz="2000" dirty="0" smtClean="0">
                <a:ea typeface="宋体" charset="-122"/>
              </a:rPr>
              <a:t>   </a:t>
            </a:r>
            <a:r>
              <a:rPr lang="en-US" altLang="zh-CN" sz="2000" dirty="0" smtClean="0"/>
              <a:t>150</a:t>
            </a:r>
            <a:r>
              <a:rPr lang="zh-CN" altLang="en-US" sz="2000" dirty="0" smtClean="0"/>
              <a:t>马币</a:t>
            </a:r>
            <a:endParaRPr lang="en-US" altLang="zh-CN" sz="2000" dirty="0" smtClean="0"/>
          </a:p>
          <a:p>
            <a:pPr eaLnBrk="1" hangingPunct="1">
              <a:buFont typeface="Arial" charset="0"/>
              <a:buNone/>
              <a:defRPr/>
            </a:pPr>
            <a:endParaRPr lang="zh-CN" altLang="en-US" sz="2000" dirty="0" smtClean="0"/>
          </a:p>
          <a:p>
            <a:pPr eaLnBrk="1" hangingPunct="1">
              <a:buFont typeface="Arial" charset="0"/>
              <a:buNone/>
              <a:defRPr/>
            </a:pPr>
            <a:r>
              <a:rPr lang="en-US" altLang="zh-CN" sz="2000" dirty="0" smtClean="0"/>
              <a:t>3.</a:t>
            </a:r>
            <a:r>
              <a:rPr lang="zh-CN" altLang="en-US" sz="2000" dirty="0" smtClean="0"/>
              <a:t>学生多次往返学生签证费：</a:t>
            </a:r>
            <a:r>
              <a:rPr lang="en-US" altLang="zh-CN" sz="2000" dirty="0" smtClean="0"/>
              <a:t>1900</a:t>
            </a:r>
            <a:r>
              <a:rPr lang="zh-CN" altLang="en-US" sz="2000" dirty="0" smtClean="0"/>
              <a:t>马币</a:t>
            </a:r>
            <a:endParaRPr lang="en-US" altLang="zh-CN" sz="2000" dirty="0" smtClean="0"/>
          </a:p>
          <a:p>
            <a:pPr eaLnBrk="1" hangingPunct="1">
              <a:buFont typeface="Arial" charset="0"/>
              <a:buNone/>
              <a:defRPr/>
            </a:pPr>
            <a:endParaRPr lang="zh-CN" altLang="en-US" sz="2000" dirty="0" smtClean="0"/>
          </a:p>
          <a:p>
            <a:pPr eaLnBrk="1" hangingPunct="1">
              <a:buFont typeface="Arial" charset="0"/>
              <a:buNone/>
              <a:defRPr/>
            </a:pPr>
            <a:r>
              <a:rPr lang="en-US" altLang="zh-CN" sz="2000" dirty="0" smtClean="0"/>
              <a:t>4.EMGS</a:t>
            </a:r>
            <a:r>
              <a:rPr lang="zh-CN" altLang="en-US" sz="2000" dirty="0" smtClean="0"/>
              <a:t>材料申请费用：</a:t>
            </a:r>
            <a:r>
              <a:rPr lang="en-US" altLang="zh-CN" sz="2000" dirty="0" smtClean="0"/>
              <a:t>500</a:t>
            </a:r>
            <a:r>
              <a:rPr lang="zh-CN" altLang="en-US" sz="2000" dirty="0" smtClean="0"/>
              <a:t>马币</a:t>
            </a:r>
            <a:endParaRPr lang="en-US" altLang="zh-CN" sz="2000" dirty="0" smtClean="0"/>
          </a:p>
          <a:p>
            <a:pPr eaLnBrk="1" hangingPunct="1">
              <a:buFont typeface="Arial" charset="0"/>
              <a:buNone/>
              <a:defRPr/>
            </a:pPr>
            <a:endParaRPr lang="zh-CN" altLang="en-US" sz="2000" dirty="0" smtClean="0"/>
          </a:p>
          <a:p>
            <a:pPr eaLnBrk="1" hangingPunct="1">
              <a:buFont typeface="Arial" charset="0"/>
              <a:buNone/>
              <a:defRPr/>
            </a:pPr>
            <a:r>
              <a:rPr lang="en-US" altLang="zh-CN" sz="2000" dirty="0" smtClean="0"/>
              <a:t>5.</a:t>
            </a:r>
            <a:r>
              <a:rPr lang="zh-CN" altLang="en-US" sz="2000" dirty="0" smtClean="0"/>
              <a:t>第一次马来西亚接机：</a:t>
            </a:r>
            <a:r>
              <a:rPr lang="en-US" altLang="zh-CN" sz="2000" dirty="0" smtClean="0"/>
              <a:t>120</a:t>
            </a:r>
            <a:r>
              <a:rPr lang="zh-CN" altLang="en-US" sz="2000" dirty="0" smtClean="0"/>
              <a:t>马币</a:t>
            </a:r>
            <a:endParaRPr lang="en-US" altLang="zh-CN" sz="2000" dirty="0" smtClean="0"/>
          </a:p>
          <a:p>
            <a:pPr eaLnBrk="1" hangingPunct="1">
              <a:buFont typeface="Arial" charset="0"/>
              <a:buNone/>
              <a:defRPr/>
            </a:pPr>
            <a:endParaRPr lang="en-US" altLang="zh-CN" sz="2000" dirty="0" smtClean="0"/>
          </a:p>
          <a:p>
            <a:pPr eaLnBrk="1" hangingPunct="1">
              <a:buFont typeface="Arial" charset="0"/>
              <a:buNone/>
              <a:defRPr/>
            </a:pPr>
            <a:r>
              <a:rPr lang="en-US" altLang="zh-CN" sz="2000" dirty="0" smtClean="0">
                <a:latin typeface="+mn-ea"/>
              </a:rPr>
              <a:t>6.</a:t>
            </a:r>
            <a:r>
              <a:rPr lang="zh-CN" altLang="en-US" sz="2000" dirty="0" smtClean="0">
                <a:latin typeface="+mn-ea"/>
              </a:rPr>
              <a:t>公立大学国际生管理费：</a:t>
            </a:r>
            <a:r>
              <a:rPr lang="en-US" altLang="zh-CN" sz="2000" dirty="0" smtClean="0">
                <a:latin typeface="+mn-ea"/>
              </a:rPr>
              <a:t>1443.5</a:t>
            </a:r>
            <a:r>
              <a:rPr lang="zh-CN" altLang="en-US" sz="2000" dirty="0" smtClean="0">
                <a:latin typeface="+mn-ea"/>
              </a:rPr>
              <a:t>马币</a:t>
            </a:r>
            <a:endParaRPr lang="zh-CN" altLang="en-US" sz="2000" dirty="0" smtClean="0"/>
          </a:p>
        </p:txBody>
      </p:sp>
      <p:pic>
        <p:nvPicPr>
          <p:cNvPr id="18436" name="Picture 5" descr="1"/>
          <p:cNvPicPr>
            <a:picLocks noChangeAspect="1" noChangeArrowheads="1"/>
          </p:cNvPicPr>
          <p:nvPr/>
        </p:nvPicPr>
        <p:blipFill>
          <a:blip r:embed="rId2"/>
          <a:srcRect/>
          <a:stretch>
            <a:fillRect/>
          </a:stretch>
        </p:blipFill>
        <p:spPr bwMode="auto">
          <a:xfrm>
            <a:off x="5003800" y="0"/>
            <a:ext cx="4140200" cy="2913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9458" name="标题 1"/>
          <p:cNvSpPr>
            <a:spLocks noGrp="1"/>
          </p:cNvSpPr>
          <p:nvPr>
            <p:ph type="ctrTitle"/>
          </p:nvPr>
        </p:nvSpPr>
        <p:spPr>
          <a:xfrm>
            <a:off x="428625" y="-214313"/>
            <a:ext cx="7772400" cy="1470026"/>
          </a:xfrm>
        </p:spPr>
        <p:txBody>
          <a:bodyPr/>
          <a:lstStyle/>
          <a:p>
            <a:r>
              <a:rPr lang="zh-CN" altLang="en-US" sz="2400" smtClean="0"/>
              <a:t>交换生收费明细</a:t>
            </a:r>
          </a:p>
        </p:txBody>
      </p:sp>
      <p:sp>
        <p:nvSpPr>
          <p:cNvPr id="3" name="副标题 2"/>
          <p:cNvSpPr>
            <a:spLocks noGrp="1"/>
          </p:cNvSpPr>
          <p:nvPr>
            <p:ph type="subTitle" idx="1"/>
          </p:nvPr>
        </p:nvSpPr>
        <p:spPr>
          <a:xfrm>
            <a:off x="214313" y="857250"/>
            <a:ext cx="8572500" cy="5143500"/>
          </a:xfrm>
        </p:spPr>
        <p:txBody>
          <a:bodyPr/>
          <a:lstStyle/>
          <a:p>
            <a:pPr algn="l" eaLnBrk="1" hangingPunct="1"/>
            <a:r>
              <a:rPr lang="en-US" altLang="zh-CN" sz="2000" dirty="0" smtClean="0">
                <a:solidFill>
                  <a:schemeClr val="tx1"/>
                </a:solidFill>
                <a:latin typeface="宋体" charset="-122"/>
              </a:rPr>
              <a:t>6.</a:t>
            </a:r>
            <a:r>
              <a:rPr lang="zh-CN" altLang="en-US" sz="2000" dirty="0" smtClean="0">
                <a:solidFill>
                  <a:schemeClr val="tx1"/>
                </a:solidFill>
                <a:latin typeface="宋体" charset="-122"/>
              </a:rPr>
              <a:t>公立大学国际生管理费：</a:t>
            </a:r>
            <a:r>
              <a:rPr lang="en-US" altLang="zh-CN" sz="2000" dirty="0" smtClean="0">
                <a:solidFill>
                  <a:schemeClr val="tx1"/>
                </a:solidFill>
                <a:latin typeface="宋体" charset="-122"/>
              </a:rPr>
              <a:t>1443.5</a:t>
            </a:r>
            <a:r>
              <a:rPr lang="zh-CN" altLang="en-US" sz="2000" dirty="0" smtClean="0">
                <a:solidFill>
                  <a:schemeClr val="tx1"/>
                </a:solidFill>
                <a:latin typeface="宋体" charset="-122"/>
              </a:rPr>
              <a:t>马币（一学期）包含以下</a:t>
            </a:r>
            <a:r>
              <a:rPr lang="zh-CN" altLang="en-US" sz="2000" b="1" dirty="0" smtClean="0">
                <a:solidFill>
                  <a:schemeClr val="tx1"/>
                </a:solidFill>
                <a:latin typeface="宋体" charset="-122"/>
              </a:rPr>
              <a:t>： </a:t>
            </a:r>
            <a:endParaRPr lang="zh-CN" altLang="en-US" sz="2000" dirty="0" smtClean="0">
              <a:solidFill>
                <a:schemeClr val="tx1"/>
              </a:solidFill>
              <a:latin typeface="宋体" charset="-122"/>
            </a:endParaRPr>
          </a:p>
          <a:p>
            <a:pPr algn="l" eaLnBrk="1" hangingPunct="1"/>
            <a:r>
              <a:rPr lang="nb-NO" altLang="zh-CN" sz="1800" dirty="0" smtClean="0">
                <a:solidFill>
                  <a:schemeClr val="tx1"/>
                </a:solidFill>
                <a:latin typeface="宋体" charset="-122"/>
              </a:rPr>
              <a:t>6.1</a:t>
            </a:r>
            <a:r>
              <a:rPr lang="zh-CN" altLang="en-US" sz="1800" dirty="0" smtClean="0">
                <a:solidFill>
                  <a:schemeClr val="tx1"/>
                </a:solidFill>
                <a:latin typeface="宋体" charset="-122"/>
              </a:rPr>
              <a:t>交通费</a:t>
            </a:r>
            <a:r>
              <a:rPr lang="nb-NO" sz="1800" dirty="0" smtClean="0">
                <a:solidFill>
                  <a:schemeClr val="tx1"/>
                </a:solidFill>
                <a:ea typeface="宋体" charset="-122"/>
              </a:rPr>
              <a:t>          </a:t>
            </a:r>
            <a:r>
              <a:rPr lang="zh-CN" altLang="en-US" sz="1800" dirty="0" smtClean="0">
                <a:solidFill>
                  <a:schemeClr val="tx1"/>
                </a:solidFill>
                <a:latin typeface="宋体" charset="-122"/>
              </a:rPr>
              <a:t>：</a:t>
            </a:r>
            <a:r>
              <a:rPr lang="nb-NO" altLang="zh-CN" sz="1800" dirty="0" smtClean="0">
                <a:solidFill>
                  <a:schemeClr val="tx1"/>
                </a:solidFill>
                <a:latin typeface="宋体" charset="-122"/>
              </a:rPr>
              <a:t>60</a:t>
            </a:r>
            <a:r>
              <a:rPr lang="zh-CN" altLang="en-US" sz="1800" dirty="0" smtClean="0">
                <a:solidFill>
                  <a:schemeClr val="tx1"/>
                </a:solidFill>
                <a:latin typeface="宋体" charset="-122"/>
              </a:rPr>
              <a:t>马币</a:t>
            </a:r>
            <a:r>
              <a:rPr lang="nb-NO" sz="1800" dirty="0" smtClean="0">
                <a:solidFill>
                  <a:schemeClr val="tx1"/>
                </a:solidFill>
                <a:ea typeface="宋体" charset="-122"/>
              </a:rPr>
              <a:t>  </a:t>
            </a:r>
            <a:r>
              <a:rPr lang="zh-CN" altLang="en-US" sz="1800" dirty="0" smtClean="0">
                <a:solidFill>
                  <a:schemeClr val="tx1"/>
                </a:solidFill>
                <a:latin typeface="宋体" charset="-122"/>
              </a:rPr>
              <a:t>（</a:t>
            </a:r>
            <a:r>
              <a:rPr lang="nb-NO" altLang="zh-CN" sz="1800" dirty="0" smtClean="0">
                <a:solidFill>
                  <a:schemeClr val="tx1"/>
                </a:solidFill>
                <a:latin typeface="宋体" charset="-122"/>
              </a:rPr>
              <a:t>4</a:t>
            </a:r>
            <a:r>
              <a:rPr lang="zh-CN" altLang="en-US" sz="1800" dirty="0" smtClean="0">
                <a:solidFill>
                  <a:schemeClr val="tx1"/>
                </a:solidFill>
                <a:latin typeface="宋体" charset="-122"/>
              </a:rPr>
              <a:t>个月） </a:t>
            </a:r>
          </a:p>
          <a:p>
            <a:pPr algn="l" eaLnBrk="1" hangingPunct="1"/>
            <a:r>
              <a:rPr lang="nb-NO" altLang="zh-CN" sz="1800" dirty="0" smtClean="0">
                <a:solidFill>
                  <a:schemeClr val="tx1"/>
                </a:solidFill>
                <a:latin typeface="宋体" charset="-122"/>
              </a:rPr>
              <a:t>6.2</a:t>
            </a:r>
            <a:r>
              <a:rPr lang="zh-CN" altLang="en-US" sz="1800" dirty="0" smtClean="0">
                <a:solidFill>
                  <a:schemeClr val="tx1"/>
                </a:solidFill>
                <a:latin typeface="宋体" charset="-122"/>
              </a:rPr>
              <a:t>一次性注册费用</a:t>
            </a:r>
            <a:r>
              <a:rPr lang="nb-NO" sz="1800" dirty="0" smtClean="0">
                <a:solidFill>
                  <a:schemeClr val="tx1"/>
                </a:solidFill>
                <a:ea typeface="宋体" charset="-122"/>
              </a:rPr>
              <a:t>  </a:t>
            </a:r>
            <a:r>
              <a:rPr lang="zh-CN" altLang="en-US" sz="1800" dirty="0" smtClean="0">
                <a:solidFill>
                  <a:schemeClr val="tx1"/>
                </a:solidFill>
                <a:latin typeface="宋体" charset="-122"/>
              </a:rPr>
              <a:t>：</a:t>
            </a:r>
            <a:r>
              <a:rPr lang="nb-NO" altLang="zh-CN" sz="1800" dirty="0" smtClean="0">
                <a:solidFill>
                  <a:schemeClr val="tx1"/>
                </a:solidFill>
                <a:latin typeface="宋体" charset="-122"/>
              </a:rPr>
              <a:t>85</a:t>
            </a:r>
            <a:r>
              <a:rPr lang="zh-CN" altLang="en-US" sz="1800" dirty="0" smtClean="0">
                <a:solidFill>
                  <a:schemeClr val="tx1"/>
                </a:solidFill>
                <a:latin typeface="宋体" charset="-122"/>
              </a:rPr>
              <a:t>马币</a:t>
            </a:r>
          </a:p>
          <a:p>
            <a:pPr algn="l" eaLnBrk="1" hangingPunct="1"/>
            <a:r>
              <a:rPr lang="nb-NO" altLang="zh-CN" sz="1800" dirty="0" smtClean="0">
                <a:solidFill>
                  <a:schemeClr val="tx1"/>
                </a:solidFill>
                <a:latin typeface="宋体" charset="-122"/>
              </a:rPr>
              <a:t>6.3</a:t>
            </a:r>
            <a:r>
              <a:rPr lang="zh-CN" altLang="en-US" sz="1800" dirty="0" smtClean="0">
                <a:solidFill>
                  <a:schemeClr val="tx1"/>
                </a:solidFill>
                <a:latin typeface="宋体" charset="-122"/>
              </a:rPr>
              <a:t>校内医疗费</a:t>
            </a:r>
            <a:r>
              <a:rPr lang="en-US" sz="1800" dirty="0" smtClean="0">
                <a:solidFill>
                  <a:schemeClr val="tx1"/>
                </a:solidFill>
                <a:ea typeface="宋体" charset="-122"/>
              </a:rPr>
              <a:t>    </a:t>
            </a:r>
            <a:r>
              <a:rPr lang="zh-CN" altLang="en-US" sz="1800" dirty="0" smtClean="0">
                <a:solidFill>
                  <a:schemeClr val="tx1"/>
                </a:solidFill>
                <a:latin typeface="宋体" charset="-122"/>
              </a:rPr>
              <a:t>：</a:t>
            </a:r>
            <a:r>
              <a:rPr lang="en-US" altLang="zh-CN" sz="1800" dirty="0" smtClean="0">
                <a:solidFill>
                  <a:schemeClr val="tx1"/>
                </a:solidFill>
                <a:latin typeface="宋体" charset="-122"/>
              </a:rPr>
              <a:t>105</a:t>
            </a:r>
            <a:r>
              <a:rPr lang="zh-CN" altLang="en-US" sz="1800" dirty="0" smtClean="0">
                <a:solidFill>
                  <a:schemeClr val="tx1"/>
                </a:solidFill>
                <a:latin typeface="宋体" charset="-122"/>
              </a:rPr>
              <a:t>马币</a:t>
            </a:r>
            <a:r>
              <a:rPr lang="nb-NO" sz="1800" dirty="0" smtClean="0">
                <a:solidFill>
                  <a:schemeClr val="tx1"/>
                </a:solidFill>
                <a:ea typeface="宋体" charset="-122"/>
              </a:rPr>
              <a:t>  </a:t>
            </a:r>
            <a:r>
              <a:rPr lang="zh-CN" altLang="en-US" sz="1800" dirty="0" smtClean="0">
                <a:solidFill>
                  <a:schemeClr val="tx1"/>
                </a:solidFill>
                <a:latin typeface="宋体" charset="-122"/>
              </a:rPr>
              <a:t>（每学期）</a:t>
            </a:r>
          </a:p>
          <a:p>
            <a:pPr algn="l" eaLnBrk="1" hangingPunct="1"/>
            <a:r>
              <a:rPr lang="nb-NO" altLang="zh-CN" sz="1800" dirty="0" smtClean="0">
                <a:solidFill>
                  <a:schemeClr val="tx1"/>
                </a:solidFill>
                <a:latin typeface="宋体" charset="-122"/>
              </a:rPr>
              <a:t>6.4</a:t>
            </a:r>
            <a:r>
              <a:rPr lang="zh-CN" altLang="en-US" sz="1800" dirty="0" smtClean="0">
                <a:solidFill>
                  <a:schemeClr val="tx1"/>
                </a:solidFill>
                <a:latin typeface="宋体" charset="-122"/>
              </a:rPr>
              <a:t>图书馆费用</a:t>
            </a:r>
            <a:r>
              <a:rPr lang="nb-NO" sz="1800" dirty="0" smtClean="0">
                <a:solidFill>
                  <a:schemeClr val="tx1"/>
                </a:solidFill>
                <a:ea typeface="宋体" charset="-122"/>
              </a:rPr>
              <a:t>    </a:t>
            </a:r>
            <a:r>
              <a:rPr lang="zh-CN" altLang="en-US" sz="1800" dirty="0" smtClean="0">
                <a:solidFill>
                  <a:schemeClr val="tx1"/>
                </a:solidFill>
                <a:latin typeface="宋体" charset="-122"/>
              </a:rPr>
              <a:t>：</a:t>
            </a:r>
            <a:r>
              <a:rPr lang="nb-NO" altLang="zh-CN" sz="1800" dirty="0" smtClean="0">
                <a:solidFill>
                  <a:schemeClr val="tx1"/>
                </a:solidFill>
                <a:latin typeface="宋体" charset="-122"/>
              </a:rPr>
              <a:t>50</a:t>
            </a:r>
            <a:r>
              <a:rPr lang="zh-CN" altLang="en-US" sz="1800" dirty="0" smtClean="0">
                <a:solidFill>
                  <a:schemeClr val="tx1"/>
                </a:solidFill>
                <a:latin typeface="宋体" charset="-122"/>
              </a:rPr>
              <a:t>马币</a:t>
            </a:r>
            <a:r>
              <a:rPr lang="nb-NO" sz="1800" dirty="0" smtClean="0">
                <a:solidFill>
                  <a:schemeClr val="tx1"/>
                </a:solidFill>
                <a:ea typeface="宋体" charset="-122"/>
              </a:rPr>
              <a:t>   </a:t>
            </a:r>
            <a:r>
              <a:rPr lang="zh-CN" altLang="en-US" sz="1800" dirty="0" smtClean="0">
                <a:solidFill>
                  <a:schemeClr val="tx1"/>
                </a:solidFill>
                <a:latin typeface="宋体" charset="-122"/>
              </a:rPr>
              <a:t>（每学期）</a:t>
            </a:r>
          </a:p>
          <a:p>
            <a:pPr algn="l" eaLnBrk="1" hangingPunct="1"/>
            <a:r>
              <a:rPr lang="en-US" altLang="zh-CN" sz="1800" dirty="0" smtClean="0">
                <a:solidFill>
                  <a:schemeClr val="tx1"/>
                </a:solidFill>
                <a:latin typeface="宋体" charset="-122"/>
              </a:rPr>
              <a:t>6.5</a:t>
            </a:r>
            <a:r>
              <a:rPr lang="zh-CN" altLang="en-US" sz="1800" dirty="0" smtClean="0">
                <a:solidFill>
                  <a:schemeClr val="tx1"/>
                </a:solidFill>
                <a:latin typeface="宋体" charset="-122"/>
              </a:rPr>
              <a:t>学校服务费</a:t>
            </a:r>
            <a:r>
              <a:rPr lang="en-US" sz="1800" dirty="0" smtClean="0">
                <a:solidFill>
                  <a:schemeClr val="tx1"/>
                </a:solidFill>
                <a:ea typeface="宋体" charset="-122"/>
              </a:rPr>
              <a:t>    </a:t>
            </a:r>
            <a:r>
              <a:rPr lang="zh-CN" altLang="en-US" sz="1800" dirty="0" smtClean="0">
                <a:solidFill>
                  <a:schemeClr val="tx1"/>
                </a:solidFill>
                <a:latin typeface="宋体" charset="-122"/>
              </a:rPr>
              <a:t>：</a:t>
            </a:r>
            <a:r>
              <a:rPr lang="en-US" altLang="zh-CN" sz="1800" dirty="0" smtClean="0">
                <a:solidFill>
                  <a:schemeClr val="tx1"/>
                </a:solidFill>
                <a:latin typeface="宋体" charset="-122"/>
              </a:rPr>
              <a:t>243.5</a:t>
            </a:r>
            <a:r>
              <a:rPr lang="zh-CN" altLang="en-US" sz="1800" dirty="0" smtClean="0">
                <a:solidFill>
                  <a:schemeClr val="tx1"/>
                </a:solidFill>
                <a:latin typeface="宋体" charset="-122"/>
              </a:rPr>
              <a:t>马币（福利，网络</a:t>
            </a:r>
            <a:r>
              <a:rPr lang="en-US" altLang="zh-CN" sz="1800" dirty="0" smtClean="0">
                <a:solidFill>
                  <a:schemeClr val="tx1"/>
                </a:solidFill>
                <a:latin typeface="宋体" charset="-122"/>
              </a:rPr>
              <a:t>/</a:t>
            </a:r>
            <a:r>
              <a:rPr lang="zh-CN" altLang="en-US" sz="1800" dirty="0" smtClean="0">
                <a:solidFill>
                  <a:schemeClr val="tx1"/>
                </a:solidFill>
                <a:latin typeface="宋体" charset="-122"/>
              </a:rPr>
              <a:t>计算机，新生学前教育，实验室及其他）</a:t>
            </a:r>
          </a:p>
          <a:p>
            <a:pPr algn="l" eaLnBrk="1" hangingPunct="1"/>
            <a:r>
              <a:rPr lang="en-US" altLang="zh-CN" sz="1800" dirty="0" smtClean="0">
                <a:solidFill>
                  <a:schemeClr val="tx1"/>
                </a:solidFill>
                <a:latin typeface="宋体" charset="-122"/>
              </a:rPr>
              <a:t>6.6</a:t>
            </a:r>
            <a:r>
              <a:rPr lang="zh-CN" altLang="en-US" sz="1800" dirty="0" smtClean="0">
                <a:solidFill>
                  <a:schemeClr val="tx1"/>
                </a:solidFill>
                <a:latin typeface="宋体" charset="-122"/>
              </a:rPr>
              <a:t>交换生管理费</a:t>
            </a:r>
            <a:r>
              <a:rPr lang="en-US" sz="1800" dirty="0" smtClean="0">
                <a:solidFill>
                  <a:schemeClr val="tx1"/>
                </a:solidFill>
                <a:ea typeface="宋体" charset="-122"/>
              </a:rPr>
              <a:t>    </a:t>
            </a:r>
            <a:r>
              <a:rPr lang="zh-CN" altLang="en-US" sz="1800" dirty="0" smtClean="0">
                <a:solidFill>
                  <a:schemeClr val="tx1"/>
                </a:solidFill>
                <a:latin typeface="宋体" charset="-122"/>
              </a:rPr>
              <a:t>：</a:t>
            </a:r>
            <a:r>
              <a:rPr lang="en-US" altLang="zh-CN" sz="1800" dirty="0" smtClean="0">
                <a:solidFill>
                  <a:schemeClr val="tx1"/>
                </a:solidFill>
                <a:latin typeface="宋体" charset="-122"/>
              </a:rPr>
              <a:t>900</a:t>
            </a:r>
            <a:r>
              <a:rPr lang="zh-CN" altLang="en-US" sz="1800" dirty="0" smtClean="0">
                <a:solidFill>
                  <a:schemeClr val="tx1"/>
                </a:solidFill>
                <a:latin typeface="宋体" charset="-122"/>
              </a:rPr>
              <a:t>马币</a:t>
            </a:r>
          </a:p>
          <a:p>
            <a:pPr algn="l" eaLnBrk="1" hangingPunct="1"/>
            <a:r>
              <a:rPr lang="zh-CN" altLang="en-US" sz="1800" b="1" dirty="0" smtClean="0">
                <a:solidFill>
                  <a:schemeClr val="tx1"/>
                </a:solidFill>
                <a:latin typeface="宋体" charset="-122"/>
              </a:rPr>
              <a:t>国内部分</a:t>
            </a:r>
            <a:r>
              <a:rPr lang="zh-CN" altLang="en-US" sz="1800" dirty="0" smtClean="0">
                <a:solidFill>
                  <a:schemeClr val="tx1"/>
                </a:solidFill>
                <a:latin typeface="宋体" charset="-122"/>
              </a:rPr>
              <a:t>：</a:t>
            </a:r>
            <a:r>
              <a:rPr lang="zh-CN" altLang="en-US" sz="1800" b="1" dirty="0" smtClean="0">
                <a:solidFill>
                  <a:schemeClr val="tx1"/>
                </a:solidFill>
                <a:latin typeface="宋体" charset="-122"/>
              </a:rPr>
              <a:t>马来西亚第一次单次入境签证费：</a:t>
            </a:r>
            <a:r>
              <a:rPr lang="en-US" altLang="zh-CN" sz="1800" b="1" dirty="0" smtClean="0">
                <a:solidFill>
                  <a:schemeClr val="tx1"/>
                </a:solidFill>
                <a:latin typeface="宋体" charset="-122"/>
              </a:rPr>
              <a:t>600</a:t>
            </a:r>
            <a:r>
              <a:rPr lang="zh-CN" altLang="en-US" sz="1800" b="1" dirty="0" smtClean="0">
                <a:solidFill>
                  <a:schemeClr val="tx1"/>
                </a:solidFill>
                <a:latin typeface="宋体" charset="-122"/>
              </a:rPr>
              <a:t>人民币</a:t>
            </a:r>
          </a:p>
          <a:p>
            <a:pPr algn="l" eaLnBrk="1" hangingPunct="1"/>
            <a:r>
              <a:rPr lang="zh-CN" altLang="en-US" sz="1800" b="1" dirty="0" smtClean="0">
                <a:solidFill>
                  <a:schemeClr val="tx1"/>
                </a:solidFill>
                <a:latin typeface="宋体" charset="-122"/>
              </a:rPr>
              <a:t>以上费用共计马币：</a:t>
            </a:r>
            <a:r>
              <a:rPr lang="en-US" altLang="zh-CN" sz="1800" b="1" dirty="0" smtClean="0">
                <a:solidFill>
                  <a:schemeClr val="tx1"/>
                </a:solidFill>
                <a:latin typeface="宋体" charset="-122"/>
              </a:rPr>
              <a:t>5763.5</a:t>
            </a:r>
            <a:r>
              <a:rPr lang="zh-CN" altLang="en-US" sz="1800" b="1" dirty="0" smtClean="0">
                <a:solidFill>
                  <a:schemeClr val="tx1"/>
                </a:solidFill>
                <a:latin typeface="宋体" charset="-122"/>
              </a:rPr>
              <a:t>马币</a:t>
            </a:r>
            <a:r>
              <a:rPr lang="en-US" altLang="zh-CN" sz="1800" b="1" dirty="0" smtClean="0">
                <a:solidFill>
                  <a:schemeClr val="tx1"/>
                </a:solidFill>
                <a:latin typeface="宋体" charset="-122"/>
              </a:rPr>
              <a:t>+600</a:t>
            </a:r>
            <a:r>
              <a:rPr lang="zh-CN" altLang="en-US" sz="1800" b="1" dirty="0" smtClean="0">
                <a:solidFill>
                  <a:schemeClr val="tx1"/>
                </a:solidFill>
                <a:latin typeface="宋体" charset="-122"/>
              </a:rPr>
              <a:t>人民币</a:t>
            </a:r>
          </a:p>
          <a:p>
            <a:pPr algn="l" eaLnBrk="1" hangingPunct="1"/>
            <a:r>
              <a:rPr lang="zh-CN" altLang="en-US" sz="2000" dirty="0" smtClean="0">
                <a:solidFill>
                  <a:schemeClr val="tx1"/>
                </a:solidFill>
                <a:latin typeface="宋体" charset="-122"/>
              </a:rPr>
              <a:t>备注：</a:t>
            </a:r>
            <a:r>
              <a:rPr lang="en-US" altLang="zh-CN" sz="2000" b="1" dirty="0" smtClean="0">
                <a:solidFill>
                  <a:schemeClr val="tx1"/>
                </a:solidFill>
                <a:latin typeface="宋体" charset="-122"/>
              </a:rPr>
              <a:t>1.</a:t>
            </a:r>
            <a:r>
              <a:rPr lang="zh-CN" altLang="en-US" sz="2000" b="1" dirty="0" smtClean="0">
                <a:solidFill>
                  <a:schemeClr val="tx1"/>
                </a:solidFill>
                <a:latin typeface="宋体" charset="-122"/>
              </a:rPr>
              <a:t>国外部分马币费用按实时汇率结算。</a:t>
            </a:r>
            <a:r>
              <a:rPr lang="zh-CN" altLang="en-US" sz="2000" dirty="0" smtClean="0">
                <a:solidFill>
                  <a:schemeClr val="tx1"/>
                </a:solidFill>
              </a:rPr>
              <a:t> </a:t>
            </a:r>
            <a:endParaRPr lang="en-US" altLang="zh-CN" sz="2000" dirty="0" smtClean="0">
              <a:solidFill>
                <a:schemeClr val="tx1"/>
              </a:solidFill>
            </a:endParaRPr>
          </a:p>
          <a:p>
            <a:pPr algn="l" eaLnBrk="1" hangingPunct="1"/>
            <a:r>
              <a:rPr lang="zh-CN" altLang="en-US" sz="2000" dirty="0" smtClean="0">
                <a:solidFill>
                  <a:schemeClr val="tx1"/>
                </a:solidFill>
              </a:rPr>
              <a:t>                  目前</a:t>
            </a:r>
            <a:r>
              <a:rPr lang="en-US" altLang="zh-CN" sz="2000" dirty="0" smtClean="0">
                <a:solidFill>
                  <a:schemeClr val="tx1"/>
                </a:solidFill>
              </a:rPr>
              <a:t>1</a:t>
            </a:r>
            <a:r>
              <a:rPr lang="zh-CN" altLang="en-US" sz="2000" dirty="0" smtClean="0">
                <a:solidFill>
                  <a:schemeClr val="tx1"/>
                </a:solidFill>
              </a:rPr>
              <a:t>马来西亚林吉特</a:t>
            </a:r>
            <a:r>
              <a:rPr lang="en-US" altLang="zh-CN" sz="2000" dirty="0" smtClean="0">
                <a:solidFill>
                  <a:schemeClr val="tx1"/>
                </a:solidFill>
              </a:rPr>
              <a:t>=1.635</a:t>
            </a:r>
            <a:r>
              <a:rPr lang="zh-CN" altLang="en-US" sz="2000" dirty="0" smtClean="0">
                <a:solidFill>
                  <a:schemeClr val="tx1"/>
                </a:solidFill>
              </a:rPr>
              <a:t>人民币元</a:t>
            </a:r>
            <a:endParaRPr lang="en-US" altLang="zh-CN" sz="2000" dirty="0" smtClean="0">
              <a:solidFill>
                <a:schemeClr val="tx1"/>
              </a:solidFill>
            </a:endParaRPr>
          </a:p>
          <a:p>
            <a:pPr algn="l" eaLnBrk="1" hangingPunct="1"/>
            <a:r>
              <a:rPr lang="en-US" altLang="zh-CN" sz="2000" b="1" dirty="0" smtClean="0">
                <a:solidFill>
                  <a:schemeClr val="tx1"/>
                </a:solidFill>
                <a:latin typeface="宋体" charset="-122"/>
              </a:rPr>
              <a:t>      2.</a:t>
            </a:r>
            <a:r>
              <a:rPr lang="zh-CN" altLang="en-US" sz="2000" b="1" dirty="0" smtClean="0">
                <a:solidFill>
                  <a:schemeClr val="tx1"/>
                </a:solidFill>
                <a:latin typeface="宋体" charset="-122"/>
              </a:rPr>
              <a:t>学生在校医院看病只需交纳一马币门诊费用，其余费用全免。</a:t>
            </a:r>
          </a:p>
          <a:p>
            <a:pPr algn="l" eaLnBrk="1" hangingPunct="1"/>
            <a:r>
              <a:rPr lang="en-US" altLang="zh-CN" sz="2000" b="1" dirty="0" smtClean="0">
                <a:solidFill>
                  <a:schemeClr val="tx1"/>
                </a:solidFill>
                <a:latin typeface="宋体" charset="-122"/>
              </a:rPr>
              <a:t>      </a:t>
            </a:r>
            <a:r>
              <a:rPr lang="en-US" altLang="zh-CN" sz="2000" b="1" dirty="0" smtClean="0">
                <a:solidFill>
                  <a:srgbClr val="FF0000"/>
                </a:solidFill>
                <a:latin typeface="宋体" charset="-122"/>
              </a:rPr>
              <a:t>3.</a:t>
            </a:r>
            <a:r>
              <a:rPr lang="zh-CN" altLang="en-US" sz="2000" b="1" dirty="0" smtClean="0">
                <a:solidFill>
                  <a:srgbClr val="FF0000"/>
                </a:solidFill>
                <a:latin typeface="宋体" charset="-122"/>
              </a:rPr>
              <a:t>缴费日期：</a:t>
            </a:r>
            <a:r>
              <a:rPr lang="zh-CN" altLang="en-US" sz="2000" b="1" dirty="0" smtClean="0">
                <a:solidFill>
                  <a:srgbClr val="FF0000"/>
                </a:solidFill>
                <a:latin typeface="宋体" charset="-122"/>
              </a:rPr>
              <a:t>截止</a:t>
            </a:r>
            <a:r>
              <a:rPr lang="en-US" altLang="zh-CN" sz="2000" b="1" dirty="0" smtClean="0">
                <a:solidFill>
                  <a:srgbClr val="FF0000"/>
                </a:solidFill>
                <a:latin typeface="宋体" charset="-122"/>
              </a:rPr>
              <a:t>10</a:t>
            </a:r>
            <a:r>
              <a:rPr lang="zh-CN" altLang="en-US" sz="2000" b="1" dirty="0" smtClean="0">
                <a:solidFill>
                  <a:srgbClr val="FF0000"/>
                </a:solidFill>
                <a:latin typeface="宋体" charset="-122"/>
              </a:rPr>
              <a:t>月</a:t>
            </a:r>
            <a:r>
              <a:rPr lang="en-US" altLang="zh-CN" sz="2000" b="1" dirty="0" smtClean="0">
                <a:solidFill>
                  <a:srgbClr val="FF0000"/>
                </a:solidFill>
                <a:latin typeface="宋体" charset="-122"/>
              </a:rPr>
              <a:t>20</a:t>
            </a:r>
            <a:r>
              <a:rPr lang="zh-CN" altLang="en-US" sz="2000" b="1" dirty="0" smtClean="0">
                <a:solidFill>
                  <a:srgbClr val="FF0000"/>
                </a:solidFill>
                <a:latin typeface="宋体" charset="-122"/>
              </a:rPr>
              <a:t>日</a:t>
            </a:r>
            <a:r>
              <a:rPr lang="zh-CN" altLang="en-US" sz="2000" b="1" dirty="0" smtClean="0">
                <a:solidFill>
                  <a:srgbClr val="FF0000"/>
                </a:solidFill>
                <a:latin typeface="宋体" charset="-122"/>
              </a:rPr>
              <a:t>。</a:t>
            </a:r>
            <a:endParaRPr lang="en-US" altLang="zh-CN" sz="2000" b="1" dirty="0" smtClean="0">
              <a:solidFill>
                <a:srgbClr val="FF0000"/>
              </a:solidFill>
              <a:latin typeface="宋体" charset="-122"/>
            </a:endParaRPr>
          </a:p>
          <a:p>
            <a:pPr algn="l"/>
            <a:endParaRPr lang="zh-CN" altLang="en-US" sz="2000" dirty="0" smtClean="0">
              <a:solidFill>
                <a:schemeClr val="tx1"/>
              </a:solidFill>
              <a:latin typeface="宋体"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28625" y="428625"/>
            <a:ext cx="8229600" cy="1143000"/>
          </a:xfrm>
        </p:spPr>
        <p:txBody>
          <a:bodyPr rtlCol="0">
            <a:normAutofit fontScale="90000"/>
          </a:bodyPr>
          <a:lstStyle/>
          <a:p>
            <a:pPr eaLnBrk="1" fontAlgn="auto" hangingPunct="1">
              <a:spcAft>
                <a:spcPts val="0"/>
              </a:spcAft>
              <a:defRPr/>
            </a:pPr>
            <a:r>
              <a:rPr lang="en-US" altLang="zh-CN" b="1" dirty="0" smtClean="0"/>
              <a:t/>
            </a:r>
            <a:br>
              <a:rPr lang="en-US" altLang="zh-CN" b="1" dirty="0" smtClean="0"/>
            </a:br>
            <a:r>
              <a:rPr lang="zh-CN" altLang="en-US" sz="3100" b="1" dirty="0" smtClean="0"/>
              <a:t>以上费用不包括</a:t>
            </a:r>
            <a:r>
              <a:rPr lang="zh-CN" altLang="en-US" sz="3100" b="1" dirty="0" smtClean="0">
                <a:solidFill>
                  <a:srgbClr val="FF0000"/>
                </a:solidFill>
              </a:rPr>
              <a:t>：</a:t>
            </a:r>
            <a:r>
              <a:rPr lang="zh-CN" altLang="en-US" dirty="0" smtClean="0">
                <a:solidFill>
                  <a:srgbClr val="FF0000"/>
                </a:solidFill>
              </a:rPr>
              <a:t/>
            </a:r>
            <a:br>
              <a:rPr lang="zh-CN" altLang="en-US" dirty="0" smtClean="0">
                <a:solidFill>
                  <a:srgbClr val="FF0000"/>
                </a:solidFill>
              </a:rPr>
            </a:br>
            <a:endParaRPr lang="zh-CN" altLang="en-US" dirty="0">
              <a:solidFill>
                <a:srgbClr val="FF0000"/>
              </a:solidFill>
            </a:endParaRPr>
          </a:p>
        </p:txBody>
      </p:sp>
      <p:sp>
        <p:nvSpPr>
          <p:cNvPr id="20483" name="内容占位符 2"/>
          <p:cNvSpPr>
            <a:spLocks noGrp="1"/>
          </p:cNvSpPr>
          <p:nvPr>
            <p:ph idx="1"/>
          </p:nvPr>
        </p:nvSpPr>
        <p:spPr>
          <a:xfrm>
            <a:off x="714375" y="1643063"/>
            <a:ext cx="8229600" cy="4525962"/>
          </a:xfrm>
        </p:spPr>
        <p:txBody>
          <a:bodyPr/>
          <a:lstStyle/>
          <a:p>
            <a:pPr eaLnBrk="1" hangingPunct="1"/>
            <a:r>
              <a:rPr lang="en-US" altLang="zh-CN" sz="2000" smtClean="0"/>
              <a:t>1. </a:t>
            </a:r>
            <a:r>
              <a:rPr lang="zh-CN" altLang="en-US" sz="2000" smtClean="0"/>
              <a:t>中国⼈境外意外伤害保险 （学生在中国购买）</a:t>
            </a:r>
          </a:p>
          <a:p>
            <a:pPr eaLnBrk="1" hangingPunct="1"/>
            <a:r>
              <a:rPr lang="en-US" altLang="zh-CN" sz="2000" smtClean="0"/>
              <a:t>2. </a:t>
            </a:r>
            <a:r>
              <a:rPr lang="zh-CN" altLang="en-US" sz="2000" smtClean="0"/>
              <a:t>国内体检</a:t>
            </a:r>
          </a:p>
          <a:p>
            <a:pPr eaLnBrk="1" hangingPunct="1"/>
            <a:r>
              <a:rPr lang="en-US" altLang="zh-CN" sz="2000" smtClean="0"/>
              <a:t>3. </a:t>
            </a:r>
            <a:r>
              <a:rPr lang="zh-CN" altLang="en-US" sz="2000" smtClean="0"/>
              <a:t>中国接送飞机</a:t>
            </a:r>
          </a:p>
          <a:p>
            <a:pPr eaLnBrk="1" hangingPunct="1"/>
            <a:r>
              <a:rPr lang="en-US" altLang="zh-CN" sz="2000" smtClean="0"/>
              <a:t>4. </a:t>
            </a:r>
            <a:r>
              <a:rPr lang="zh-CN" altLang="en-US" sz="2000" smtClean="0"/>
              <a:t>马来西亚送机</a:t>
            </a:r>
          </a:p>
          <a:p>
            <a:pPr eaLnBrk="1" hangingPunct="1"/>
            <a:r>
              <a:rPr lang="en-US" altLang="zh-CN" sz="2000" smtClean="0"/>
              <a:t>5. </a:t>
            </a:r>
            <a:r>
              <a:rPr lang="zh-CN" altLang="en-US" sz="2000" smtClean="0"/>
              <a:t>中国</a:t>
            </a:r>
            <a:r>
              <a:rPr lang="en-US" altLang="zh-CN" sz="2000" smtClean="0"/>
              <a:t>-</a:t>
            </a:r>
            <a:r>
              <a:rPr lang="zh-CN" altLang="en-US" sz="2000" smtClean="0"/>
              <a:t>马来西亚来回机票</a:t>
            </a:r>
          </a:p>
          <a:p>
            <a:pPr eaLnBrk="1" hangingPunct="1"/>
            <a:r>
              <a:rPr lang="en-US" altLang="zh-CN" sz="2000" smtClean="0"/>
              <a:t>6. </a:t>
            </a:r>
            <a:r>
              <a:rPr lang="zh-CN" altLang="en-US" sz="2000" smtClean="0"/>
              <a:t>前往第三国的签证</a:t>
            </a:r>
          </a:p>
          <a:p>
            <a:pPr eaLnBrk="1" hangingPunct="1"/>
            <a:r>
              <a:rPr lang="en-US" altLang="zh-CN" sz="2000" smtClean="0"/>
              <a:t>7. </a:t>
            </a:r>
            <a:r>
              <a:rPr lang="zh-CN" altLang="en-US" sz="2000" smtClean="0"/>
              <a:t>住宿费用</a:t>
            </a:r>
          </a:p>
          <a:p>
            <a:pPr eaLnBrk="1" hangingPunct="1"/>
            <a:r>
              <a:rPr lang="en-US" altLang="zh-CN" sz="2000" smtClean="0"/>
              <a:t>8. </a:t>
            </a:r>
            <a:r>
              <a:rPr lang="zh-CN" altLang="en-US" sz="2000" smtClean="0"/>
              <a:t>日常⽣活费用</a:t>
            </a:r>
          </a:p>
          <a:p>
            <a:pPr eaLnBrk="1" hangingPunct="1"/>
            <a:endParaRPr lang="zh-CN" altLang="en-US" sz="20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1506" name="标题 1"/>
          <p:cNvSpPr>
            <a:spLocks noGrp="1"/>
          </p:cNvSpPr>
          <p:nvPr>
            <p:ph type="title"/>
          </p:nvPr>
        </p:nvSpPr>
        <p:spPr>
          <a:xfrm>
            <a:off x="-500063" y="571500"/>
            <a:ext cx="8229601" cy="1143000"/>
          </a:xfrm>
        </p:spPr>
        <p:txBody>
          <a:bodyPr/>
          <a:lstStyle/>
          <a:p>
            <a:pPr eaLnBrk="1" hangingPunct="1"/>
            <a:r>
              <a:rPr lang="zh-CN" altLang="en-US" sz="2800" smtClean="0"/>
              <a:t>二、申请费用（</a:t>
            </a:r>
            <a:r>
              <a:rPr lang="zh-CN" altLang="en-US" sz="2800" b="1" smtClean="0"/>
              <a:t>抵达马来西亚后费用</a:t>
            </a:r>
            <a:r>
              <a:rPr lang="zh-CN" altLang="en-US" sz="2800" smtClean="0"/>
              <a:t>）</a:t>
            </a:r>
            <a:br>
              <a:rPr lang="zh-CN" altLang="en-US" sz="2800" smtClean="0"/>
            </a:br>
            <a:endParaRPr lang="zh-CN" altLang="en-US" sz="2800" smtClean="0"/>
          </a:p>
        </p:txBody>
      </p:sp>
      <p:sp>
        <p:nvSpPr>
          <p:cNvPr id="21507" name="内容占位符 2"/>
          <p:cNvSpPr>
            <a:spLocks noGrp="1"/>
          </p:cNvSpPr>
          <p:nvPr>
            <p:ph idx="1"/>
          </p:nvPr>
        </p:nvSpPr>
        <p:spPr/>
        <p:txBody>
          <a:bodyPr/>
          <a:lstStyle/>
          <a:p>
            <a:pPr eaLnBrk="1" hangingPunct="1">
              <a:buFont typeface="Arial" charset="0"/>
              <a:buNone/>
            </a:pPr>
            <a:r>
              <a:rPr lang="en-US" altLang="zh-CN" sz="2400" dirty="0" smtClean="0"/>
              <a:t>1. </a:t>
            </a:r>
            <a:r>
              <a:rPr lang="zh-CN" altLang="en-US" sz="2400" dirty="0" smtClean="0"/>
              <a:t>校内体检费：</a:t>
            </a:r>
            <a:r>
              <a:rPr lang="en-US" altLang="zh-CN" sz="2400" dirty="0" smtClean="0"/>
              <a:t>250</a:t>
            </a:r>
            <a:r>
              <a:rPr lang="zh-CN" altLang="en-US" sz="2400" dirty="0" smtClean="0"/>
              <a:t>马币</a:t>
            </a:r>
          </a:p>
          <a:p>
            <a:pPr eaLnBrk="1" hangingPunct="1">
              <a:buNone/>
            </a:pPr>
            <a:r>
              <a:rPr lang="en-US" altLang="zh-CN" sz="2400" dirty="0" smtClean="0"/>
              <a:t>2.EMGD</a:t>
            </a:r>
            <a:r>
              <a:rPr lang="zh-CN" altLang="en-US" sz="2400" dirty="0" smtClean="0"/>
              <a:t>国际</a:t>
            </a:r>
            <a:r>
              <a:rPr lang="zh-CN" altLang="en-US" sz="2400" dirty="0" smtClean="0"/>
              <a:t>学生医疗</a:t>
            </a:r>
            <a:r>
              <a:rPr lang="zh-CN" altLang="en-US" sz="2400" dirty="0" smtClean="0"/>
              <a:t>保险费</a:t>
            </a:r>
            <a:r>
              <a:rPr lang="en-US" altLang="zh-CN" sz="2400" dirty="0" smtClean="0"/>
              <a:t>:400</a:t>
            </a:r>
            <a:r>
              <a:rPr lang="zh-CN" altLang="en-US" sz="2400" dirty="0" smtClean="0"/>
              <a:t>马币</a:t>
            </a:r>
            <a:endParaRPr lang="en-US" altLang="zh-CN" sz="2400" dirty="0" smtClean="0"/>
          </a:p>
          <a:p>
            <a:pPr eaLnBrk="1" hangingPunct="1">
              <a:buNone/>
            </a:pPr>
            <a:r>
              <a:rPr lang="en-US" altLang="zh-CN" sz="2400" dirty="0" smtClean="0">
                <a:solidFill>
                  <a:srgbClr val="FF0000"/>
                </a:solidFill>
              </a:rPr>
              <a:t>3</a:t>
            </a:r>
            <a:r>
              <a:rPr lang="en-US" altLang="zh-CN" sz="2400" dirty="0" smtClean="0">
                <a:solidFill>
                  <a:srgbClr val="FF0000"/>
                </a:solidFill>
              </a:rPr>
              <a:t>.</a:t>
            </a:r>
            <a:r>
              <a:rPr lang="zh-CN" altLang="en-US" sz="2400" dirty="0" smtClean="0">
                <a:solidFill>
                  <a:srgbClr val="FF0000"/>
                </a:solidFill>
              </a:rPr>
              <a:t>缴费日期：学生到校注册日。</a:t>
            </a:r>
            <a:endParaRPr lang="en-US" altLang="zh-CN" sz="2400" dirty="0" smtClean="0">
              <a:solidFill>
                <a:srgbClr val="FF0000"/>
              </a:solidFill>
            </a:endParaRPr>
          </a:p>
          <a:p>
            <a:pPr eaLnBrk="1" hangingPunct="1">
              <a:buFont typeface="Arial" charset="0"/>
              <a:buNone/>
            </a:pPr>
            <a:endParaRPr lang="en-US" altLang="zh-CN" sz="2400" dirty="0" smtClean="0"/>
          </a:p>
          <a:p>
            <a:pPr eaLnBrk="1" hangingPunct="1">
              <a:buFont typeface="Arial" charset="0"/>
              <a:buNone/>
            </a:pPr>
            <a:endParaRPr lang="zh-CN" altLang="en-US" sz="2400" dirty="0" smtClean="0"/>
          </a:p>
          <a:p>
            <a:pPr eaLnBrk="1" hangingPunct="1">
              <a:buFont typeface="Arial" charset="0"/>
              <a:buNone/>
            </a:pPr>
            <a:r>
              <a:rPr lang="zh-CN" altLang="en-US" sz="2400" b="1" dirty="0" smtClean="0"/>
              <a:t>  缴费账号信息</a:t>
            </a:r>
            <a:endParaRPr lang="en-US" altLang="zh-CN" sz="2400" b="1" dirty="0" smtClean="0"/>
          </a:p>
          <a:p>
            <a:pPr eaLnBrk="1" hangingPunct="1">
              <a:buFont typeface="Arial" charset="0"/>
              <a:buNone/>
            </a:pPr>
            <a:r>
              <a:rPr lang="zh-CN" altLang="en-US" sz="2400" dirty="0" smtClean="0"/>
              <a:t>  姓名：凌望</a:t>
            </a:r>
          </a:p>
          <a:p>
            <a:pPr eaLnBrk="1" hangingPunct="1">
              <a:buFont typeface="Arial" charset="0"/>
              <a:buNone/>
            </a:pPr>
            <a:r>
              <a:rPr lang="zh-CN" altLang="en-US" sz="2400" dirty="0" smtClean="0"/>
              <a:t>  开户行：中国工商银行蚌埠淮河支行</a:t>
            </a:r>
          </a:p>
          <a:p>
            <a:pPr eaLnBrk="1" hangingPunct="1">
              <a:buFont typeface="Arial" charset="0"/>
              <a:buNone/>
            </a:pPr>
            <a:r>
              <a:rPr lang="zh-CN" altLang="en-US" sz="2400" dirty="0" smtClean="0"/>
              <a:t>  账号：</a:t>
            </a:r>
            <a:r>
              <a:rPr lang="en-US" altLang="zh-CN" sz="2400" dirty="0" smtClean="0"/>
              <a:t>6212 2613 0300 4995 418</a:t>
            </a:r>
            <a:endParaRPr lang="zh-CN" alt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3554" name="标题 1"/>
          <p:cNvSpPr>
            <a:spLocks noGrp="1"/>
          </p:cNvSpPr>
          <p:nvPr>
            <p:ph type="ctrTitle"/>
          </p:nvPr>
        </p:nvSpPr>
        <p:spPr>
          <a:xfrm>
            <a:off x="428625" y="428625"/>
            <a:ext cx="7772400" cy="1470025"/>
          </a:xfrm>
        </p:spPr>
        <p:txBody>
          <a:bodyPr/>
          <a:lstStyle/>
          <a:p>
            <a:pPr eaLnBrk="1" hangingPunct="1"/>
            <a:r>
              <a:rPr lang="zh-CN" altLang="en-US" sz="3200" b="1" smtClean="0"/>
              <a:t>退费说明：</a:t>
            </a:r>
            <a:endParaRPr lang="zh-CN" altLang="en-US" sz="3200" smtClean="0"/>
          </a:p>
        </p:txBody>
      </p:sp>
      <p:sp>
        <p:nvSpPr>
          <p:cNvPr id="23555" name="副标题 2"/>
          <p:cNvSpPr>
            <a:spLocks noGrp="1"/>
          </p:cNvSpPr>
          <p:nvPr>
            <p:ph type="subTitle" idx="1"/>
          </p:nvPr>
        </p:nvSpPr>
        <p:spPr>
          <a:xfrm>
            <a:off x="214313" y="1714500"/>
            <a:ext cx="8786812" cy="5715000"/>
          </a:xfrm>
        </p:spPr>
        <p:txBody>
          <a:bodyPr/>
          <a:lstStyle/>
          <a:p>
            <a:pPr algn="l" eaLnBrk="1" hangingPunct="1">
              <a:lnSpc>
                <a:spcPct val="150000"/>
              </a:lnSpc>
            </a:pPr>
            <a:r>
              <a:rPr lang="zh-CN" altLang="en-US" sz="2000" b="1" smtClean="0">
                <a:solidFill>
                  <a:schemeClr val="tx1"/>
                </a:solidFill>
              </a:rPr>
              <a:t>以下四种情况学生退出申请</a:t>
            </a:r>
            <a:r>
              <a:rPr lang="en-US" altLang="zh-CN" sz="2000" b="1" smtClean="0">
                <a:solidFill>
                  <a:schemeClr val="tx1"/>
                </a:solidFill>
              </a:rPr>
              <a:t>:</a:t>
            </a:r>
          </a:p>
          <a:p>
            <a:pPr algn="l" eaLnBrk="1" hangingPunct="1">
              <a:lnSpc>
                <a:spcPct val="150000"/>
              </a:lnSpc>
            </a:pPr>
            <a:endParaRPr lang="zh-CN" altLang="en-US" sz="2000" smtClean="0">
              <a:solidFill>
                <a:schemeClr val="tx1"/>
              </a:solidFill>
            </a:endParaRPr>
          </a:p>
          <a:p>
            <a:pPr algn="l" eaLnBrk="1" hangingPunct="1">
              <a:lnSpc>
                <a:spcPct val="150000"/>
              </a:lnSpc>
            </a:pPr>
            <a:r>
              <a:rPr lang="zh-CN" altLang="en-US" sz="2000" b="1" smtClean="0">
                <a:solidFill>
                  <a:schemeClr val="tx1"/>
                </a:solidFill>
              </a:rPr>
              <a:t>情况⼀：学生在</a:t>
            </a:r>
            <a:r>
              <a:rPr lang="en-US" altLang="zh-CN" sz="2000" b="1" smtClean="0">
                <a:solidFill>
                  <a:schemeClr val="tx1"/>
                </a:solidFill>
              </a:rPr>
              <a:t>UPM</a:t>
            </a:r>
            <a:r>
              <a:rPr lang="zh-CN" altLang="en-US" sz="2000" b="1" smtClean="0">
                <a:solidFill>
                  <a:schemeClr val="tx1"/>
                </a:solidFill>
              </a:rPr>
              <a:t>录取通知书下来前，只收取</a:t>
            </a:r>
            <a:r>
              <a:rPr lang="en-US" altLang="zh-CN" sz="2000" b="1" smtClean="0">
                <a:solidFill>
                  <a:schemeClr val="tx1"/>
                </a:solidFill>
              </a:rPr>
              <a:t>150 </a:t>
            </a:r>
            <a:r>
              <a:rPr lang="zh-CN" altLang="en-US" sz="2000" b="1" smtClean="0">
                <a:solidFill>
                  <a:schemeClr val="tx1"/>
                </a:solidFill>
              </a:rPr>
              <a:t>马币，其余费用全部退还。（</a:t>
            </a:r>
            <a:r>
              <a:rPr lang="en-US" altLang="zh-CN" sz="2000" b="1" smtClean="0">
                <a:solidFill>
                  <a:schemeClr val="tx1"/>
                </a:solidFill>
              </a:rPr>
              <a:t>150</a:t>
            </a:r>
            <a:r>
              <a:rPr lang="zh-CN" altLang="en-US" sz="2000" b="1" smtClean="0">
                <a:solidFill>
                  <a:schemeClr val="tx1"/>
                </a:solidFill>
              </a:rPr>
              <a:t>马币为材料整理及呈交费</a:t>
            </a:r>
            <a:r>
              <a:rPr lang="zh-CN" altLang="en-US" sz="2000" smtClean="0">
                <a:solidFill>
                  <a:schemeClr val="tx1"/>
                </a:solidFill>
              </a:rPr>
              <a:t>）</a:t>
            </a:r>
            <a:endParaRPr lang="en-US" altLang="zh-CN" sz="2000" smtClean="0">
              <a:solidFill>
                <a:schemeClr val="tx1"/>
              </a:solidFill>
            </a:endParaRPr>
          </a:p>
          <a:p>
            <a:pPr algn="l" eaLnBrk="1" hangingPunct="1">
              <a:lnSpc>
                <a:spcPct val="150000"/>
              </a:lnSpc>
            </a:pPr>
            <a:endParaRPr lang="zh-CN" altLang="en-US" sz="2000" smtClean="0">
              <a:solidFill>
                <a:schemeClr val="tx1"/>
              </a:solidFill>
            </a:endParaRPr>
          </a:p>
          <a:p>
            <a:pPr algn="l" eaLnBrk="1" hangingPunct="1">
              <a:lnSpc>
                <a:spcPct val="150000"/>
              </a:lnSpc>
            </a:pPr>
            <a:r>
              <a:rPr lang="zh-CN" altLang="en-US" sz="2000" b="1" smtClean="0">
                <a:solidFill>
                  <a:schemeClr val="tx1"/>
                </a:solidFill>
              </a:rPr>
              <a:t>情况二：学生在</a:t>
            </a:r>
            <a:r>
              <a:rPr lang="en-US" altLang="zh-CN" sz="2000" b="1" smtClean="0">
                <a:solidFill>
                  <a:schemeClr val="tx1"/>
                </a:solidFill>
              </a:rPr>
              <a:t>UPM</a:t>
            </a:r>
            <a:r>
              <a:rPr lang="zh-CN" altLang="en-US" sz="2000" b="1" smtClean="0">
                <a:solidFill>
                  <a:schemeClr val="tx1"/>
                </a:solidFill>
              </a:rPr>
              <a:t>录取通知书下来后，收取</a:t>
            </a:r>
            <a:r>
              <a:rPr lang="en-US" altLang="zh-CN" sz="2000" b="1" smtClean="0">
                <a:solidFill>
                  <a:schemeClr val="tx1"/>
                </a:solidFill>
              </a:rPr>
              <a:t>1650</a:t>
            </a:r>
            <a:r>
              <a:rPr lang="zh-CN" altLang="en-US" sz="2000" b="1" smtClean="0">
                <a:solidFill>
                  <a:schemeClr val="tx1"/>
                </a:solidFill>
              </a:rPr>
              <a:t>马币费，其余费用全部退还。（</a:t>
            </a:r>
            <a:r>
              <a:rPr lang="en-US" altLang="zh-CN" sz="2000" b="1" smtClean="0">
                <a:solidFill>
                  <a:schemeClr val="tx1"/>
                </a:solidFill>
              </a:rPr>
              <a:t>1650</a:t>
            </a:r>
            <a:r>
              <a:rPr lang="zh-CN" altLang="en-US" sz="2000" b="1" smtClean="0">
                <a:solidFill>
                  <a:schemeClr val="tx1"/>
                </a:solidFill>
              </a:rPr>
              <a:t>马币为交换生申请及注册费）</a:t>
            </a:r>
            <a:endParaRPr lang="zh-CN" altLang="en-US" sz="2000" smtClean="0">
              <a:solidFill>
                <a:schemeClr val="tx1"/>
              </a:solidFill>
            </a:endParaRPr>
          </a:p>
          <a:p>
            <a:pPr algn="l" eaLnBrk="1" hangingPunct="1"/>
            <a:endParaRPr lang="zh-CN" altLang="en-US" sz="2000" smtClean="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TotalTime>
  <Words>1182</Words>
  <Application>Microsoft Office PowerPoint</Application>
  <PresentationFormat>全屏显示(4:3)</PresentationFormat>
  <Paragraphs>113</Paragraphs>
  <Slides>18</Slides>
  <Notes>1</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幻灯片 1</vt:lpstr>
      <vt:lpstr>学生选课事宜：</vt:lpstr>
      <vt:lpstr>学生选课事宜：</vt:lpstr>
      <vt:lpstr>备注：</vt:lpstr>
      <vt:lpstr>交换生收费明细</vt:lpstr>
      <vt:lpstr>交换生收费明细</vt:lpstr>
      <vt:lpstr> 以上费用不包括： </vt:lpstr>
      <vt:lpstr>二、申请费用（抵达马来西亚后费用） </vt:lpstr>
      <vt:lpstr>退费说明：</vt:lpstr>
      <vt:lpstr>退费说明</vt:lpstr>
      <vt:lpstr>留学生公寓住宿说明</vt:lpstr>
      <vt:lpstr>留学生公寓住宿说明</vt:lpstr>
      <vt:lpstr>出行前准备: </vt:lpstr>
      <vt:lpstr>出行前准备: </vt:lpstr>
      <vt:lpstr> 交换生温馨小提示:  </vt:lpstr>
      <vt:lpstr>交换生温馨小提示</vt:lpstr>
      <vt:lpstr>马来西亚紧急求助电话如下:</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Windows7</dc:creator>
  <cp:lastModifiedBy>Windows7</cp:lastModifiedBy>
  <cp:revision>38</cp:revision>
  <dcterms:created xsi:type="dcterms:W3CDTF">2017-05-09T02:17:54Z</dcterms:created>
  <dcterms:modified xsi:type="dcterms:W3CDTF">2017-09-15T02:40:26Z</dcterms:modified>
</cp:coreProperties>
</file>