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4F8"/>
    <a:srgbClr val="F7FBFF"/>
    <a:srgbClr val="F3F9FF"/>
    <a:srgbClr val="FBFDFF"/>
    <a:srgbClr val="EBF7FF"/>
    <a:srgbClr val="2F5E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31" autoAdjust="0"/>
  </p:normalViewPr>
  <p:slideViewPr>
    <p:cSldViewPr snapToGrid="0" showGuides="1">
      <p:cViewPr varScale="1">
        <p:scale>
          <a:sx n="113" d="100"/>
          <a:sy n="113" d="100"/>
        </p:scale>
        <p:origin x="474" y="120"/>
      </p:cViewPr>
      <p:guideLst>
        <p:guide orient="horz" pos="2160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2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" y="-55376"/>
            <a:ext cx="2529655" cy="869031"/>
          </a:xfrm>
          <a:prstGeom prst="rect">
            <a:avLst/>
          </a:prstGeom>
        </p:spPr>
      </p:pic>
      <p:cxnSp>
        <p:nvCxnSpPr>
          <p:cNvPr id="11" name="直接连接符 10"/>
          <p:cNvCxnSpPr/>
          <p:nvPr userDrawn="1"/>
        </p:nvCxnSpPr>
        <p:spPr>
          <a:xfrm>
            <a:off x="2405380" y="428625"/>
            <a:ext cx="430689" cy="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9"/>
          <p:cNvSpPr txBox="1"/>
          <p:nvPr userDrawn="1"/>
        </p:nvSpPr>
        <p:spPr>
          <a:xfrm>
            <a:off x="2861945" y="227330"/>
            <a:ext cx="1162685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4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人事处</a:t>
            </a:r>
            <a:endParaRPr lang="zh-CN" altLang="en-US" sz="2400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2047" y="744094"/>
          <a:ext cx="11842152" cy="59594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5515"/>
                <a:gridCol w="758332"/>
                <a:gridCol w="436858"/>
                <a:gridCol w="512223"/>
                <a:gridCol w="223307"/>
                <a:gridCol w="650337"/>
                <a:gridCol w="230223"/>
                <a:gridCol w="158747"/>
                <a:gridCol w="176090"/>
                <a:gridCol w="278491"/>
                <a:gridCol w="667097"/>
                <a:gridCol w="680477"/>
                <a:gridCol w="277817"/>
                <a:gridCol w="1407874"/>
                <a:gridCol w="552496"/>
                <a:gridCol w="285089"/>
                <a:gridCol w="164772"/>
                <a:gridCol w="924327"/>
                <a:gridCol w="614503"/>
                <a:gridCol w="945589"/>
                <a:gridCol w="951988"/>
              </a:tblGrid>
              <a:tr h="438326">
                <a:tc>
                  <a:txBody>
                    <a:bodyPr/>
                    <a:p>
                      <a:pPr algn="ctr"/>
                      <a:r>
                        <a:rPr lang="zh-CN" altLang="en-US" sz="1400" b="1" spc="10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姓名</a:t>
                      </a:r>
                      <a:endParaRPr lang="zh-CN" altLang="en-US" sz="1400" b="1" spc="10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2">
                  <a:txBody>
                    <a:bodyPr/>
                    <a:p>
                      <a:pPr algn="ctr"/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</a:t>
                      </a:r>
                      <a:endParaRPr lang="en-US" altLang="zh-CN" sz="1400" b="0" baseline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2">
                  <a:txBody>
                    <a:bodyPr/>
                    <a:p>
                      <a:pPr marL="0" algn="ctr" defTabSz="914400" rtl="0" eaLnBrk="1" latinLnBrk="0" hangingPunct="1"/>
                      <a:r>
                        <a:rPr lang="zh-CN" altLang="en-US" sz="1400" b="1" kern="1200" spc="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性别</a:t>
                      </a:r>
                      <a:endParaRPr lang="zh-CN" altLang="en-US" sz="1400" b="1" kern="1200" spc="1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</a:t>
                      </a:r>
                      <a:endParaRPr lang="en-US" altLang="zh-CN" sz="1400" b="0" baseline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4">
                  <a:txBody>
                    <a:bodyPr/>
                    <a:p>
                      <a:pPr marL="0" algn="ctr" defTabSz="914400" rtl="0" eaLnBrk="1" latinLnBrk="0" hangingPunct="1"/>
                      <a:r>
                        <a:rPr lang="zh-CN" altLang="en-US" sz="1400" b="1" kern="1200" spc="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民族</a:t>
                      </a:r>
                      <a:endParaRPr lang="zh-CN" altLang="en-US" sz="1400" b="1" kern="1200" spc="1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/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</a:t>
                      </a:r>
                      <a:endParaRPr lang="en-US" altLang="zh-CN" sz="1400" b="0" baseline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200" spc="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出生年月</a:t>
                      </a:r>
                      <a:endParaRPr lang="zh-CN" altLang="en-US" sz="1400" b="1" kern="1200" spc="1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XXXX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月</a:t>
                      </a:r>
                      <a:endParaRPr lang="zh-CN" altLang="en-US" sz="1400" b="0" baseline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200" spc="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籍贯</a:t>
                      </a:r>
                      <a:endParaRPr lang="zh-CN" altLang="en-US" sz="1400" b="1" kern="1200" spc="1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3"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XXXX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省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市</a:t>
                      </a:r>
                      <a:endParaRPr lang="zh-CN" altLang="en-US" sz="1400" b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/>
                </a:tc>
                <a:tc hMerge="1">
                  <a:tcPr anchor="ctr"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>
                  <a:txBody>
                    <a:bodyPr/>
                    <a:p>
                      <a:pPr marL="0" algn="ctr" defTabSz="914400" rtl="0" eaLnBrk="1" latinLnBrk="0" hangingPunct="1"/>
                      <a:r>
                        <a:rPr lang="zh-CN" altLang="en-US" sz="1400" b="1" kern="1200" spc="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政治面貌</a:t>
                      </a:r>
                      <a:endParaRPr lang="zh-CN" altLang="en-US" sz="1400" b="1" kern="1200" spc="1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XXXX</a:t>
                      </a:r>
                      <a:endParaRPr lang="en-US" altLang="zh-CN" sz="1400" b="0" baseline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</a:tr>
              <a:tr h="438326">
                <a:tc>
                  <a:txBody>
                    <a:bodyPr/>
                    <a:p>
                      <a:pPr algn="ctr"/>
                      <a:r>
                        <a:rPr lang="zh-CN" altLang="en-US" sz="1400" b="1" spc="10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毕业学校</a:t>
                      </a:r>
                      <a:endParaRPr lang="zh-CN" altLang="en-US" sz="1400" b="1" spc="10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4">
                  <a:txBody>
                    <a:bodyPr/>
                    <a:p>
                      <a:pPr algn="ctr"/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大学</a:t>
                      </a:r>
                      <a:endParaRPr lang="zh-CN" altLang="en-US" sz="1400" b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3F9FF"/>
                    </a:solidFill>
                  </a:tcPr>
                </a:tc>
                <a:tc hMerge="1">
                  <a:tcP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200" spc="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专业</a:t>
                      </a:r>
                      <a:endParaRPr lang="zh-CN" altLang="en-US" sz="1400" b="1" kern="1200" spc="1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4"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XXXX</a:t>
                      </a:r>
                      <a:endParaRPr lang="en-US" altLang="zh-CN" sz="1400" b="0" baseline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kern="1200" spc="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应聘单位</a:t>
                      </a:r>
                      <a:endParaRPr lang="zh-CN" altLang="en-US" sz="1400" b="1" kern="1200" spc="1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3F9FF"/>
                    </a:solidFill>
                  </a:tcPr>
                </a:tc>
                <a:tc gridSpan="5"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学院</a:t>
                      </a:r>
                      <a:endParaRPr lang="zh-CN" altLang="en-US" sz="1400" b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b="1" kern="1200" spc="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婚否</a:t>
                      </a:r>
                      <a:endParaRPr lang="zh-CN" altLang="en-US" sz="1400" b="1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是</a:t>
                      </a:r>
                      <a:r>
                        <a:rPr lang="en-US" altLang="zh-CN" sz="1400" b="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1400" b="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否</a:t>
                      </a:r>
                      <a:endParaRPr lang="zh-CN" altLang="en-US" sz="1400" b="0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</a:tr>
              <a:tr h="848616">
                <a:tc>
                  <a:txBody>
                    <a:bodyPr/>
                    <a:p>
                      <a:pPr algn="ctr"/>
                      <a:r>
                        <a:rPr lang="zh-CN" altLang="en-US" sz="1400" b="1" spc="10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学习</a:t>
                      </a:r>
                      <a:endParaRPr lang="en-US" altLang="zh-CN" sz="1400" b="1" spc="10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b="1" spc="10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经历</a:t>
                      </a:r>
                      <a:endParaRPr lang="zh-CN" altLang="en-US" sz="1400" b="1" spc="10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20"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XXXX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—</a:t>
                      </a:r>
                      <a:r>
                        <a:rPr lang="en-US" altLang="zh-CN" sz="1400" b="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XXXX</a:t>
                      </a:r>
                      <a:r>
                        <a:rPr lang="zh-CN" altLang="en-US" sz="1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年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X</a:t>
                      </a:r>
                      <a:r>
                        <a:rPr lang="zh-CN" altLang="en-US" sz="1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月</a:t>
                      </a:r>
                      <a:r>
                        <a:rPr lang="zh-CN" altLang="en-US" sz="1400" b="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           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XXXX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大学   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      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XXXX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专业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         </a:t>
                      </a:r>
                      <a:r>
                        <a:rPr lang="zh-CN" altLang="en-US" sz="1400" b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博士</a:t>
                      </a:r>
                      <a:endParaRPr lang="zh-CN" altLang="en-US" sz="1400" b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XXXX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—XXXX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月      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      XXXX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大学          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XXXX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专业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         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硕士</a:t>
                      </a:r>
                      <a:endParaRPr lang="en-US" altLang="zh-CN" sz="1400" b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XXXX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—XXXX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月      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      XXXX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 大学         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XXXX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专业</a:t>
                      </a:r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         </a:t>
                      </a:r>
                      <a:r>
                        <a:rPr lang="zh-CN" alt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本科</a:t>
                      </a:r>
                      <a:endParaRPr lang="zh-CN" altLang="en-US" sz="1400" b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solidFill>
                      <a:srgbClr val="F7FBFF"/>
                    </a:solidFill>
                  </a:tcPr>
                </a:tc>
                <a:tc hMerge="1">
                  <a:tcPr/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7FBFF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/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7FBFF"/>
                    </a:solidFill>
                  </a:tcPr>
                </a:tc>
                <a:tc hMerge="1">
                  <a:tcP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7FBFF"/>
                    </a:solidFill>
                  </a:tcPr>
                </a:tc>
                <a:tc hMerge="1">
                  <a:tcPr/>
                </a:tc>
                <a:tc hMerge="1">
                  <a:tcPr anchor="ctr"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7FBFF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7FBFF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/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7FBFF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7FBFF"/>
                    </a:solidFill>
                  </a:tcPr>
                </a:tc>
              </a:tr>
              <a:tr h="643409">
                <a:tc>
                  <a:txBody>
                    <a:bodyPr/>
                    <a:p>
                      <a:pPr algn="ctr"/>
                      <a:r>
                        <a:rPr lang="zh-CN" altLang="en-US" sz="1400" b="1" spc="10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工作</a:t>
                      </a:r>
                      <a:endParaRPr lang="en-US" altLang="zh-CN" sz="1400" b="1" spc="10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b="1" spc="10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经历</a:t>
                      </a:r>
                      <a:endParaRPr lang="zh-CN" altLang="en-US" sz="1400" b="1" spc="10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20">
                  <a:txBody>
                    <a:bodyPr/>
                    <a:p>
                      <a:r>
                        <a:rPr lang="en-US" altLang="zh-CN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</a:t>
                      </a:r>
                      <a:endParaRPr lang="en-US" altLang="zh-CN" sz="1400" b="0" baseline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solidFill>
                      <a:srgbClr val="F7FBFF"/>
                    </a:solidFill>
                  </a:tcPr>
                </a:tc>
                <a:tc hMerge="1">
                  <a:tcPr/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7FBFF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/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7FBFF"/>
                    </a:solidFill>
                  </a:tcPr>
                </a:tc>
                <a:tc hMerge="1">
                  <a:tcPr/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7FBFF"/>
                    </a:solidFill>
                  </a:tcPr>
                </a:tc>
                <a:tc hMerge="1">
                  <a:tcPr/>
                </a:tc>
                <a:tc hMerge="1">
                  <a:tcPr anchor="ctr"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7FBFF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7FBFF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/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7FBFF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7FBFF"/>
                    </a:solidFill>
                  </a:tcPr>
                </a:tc>
              </a:tr>
              <a:tr h="1221740">
                <a:tc>
                  <a:txBody>
                    <a:bodyPr/>
                    <a:p>
                      <a:pPr algn="ctr"/>
                      <a:r>
                        <a:rPr lang="zh-CN" altLang="en-US" sz="1400" b="1" spc="10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主要</a:t>
                      </a:r>
                      <a:endParaRPr lang="en-US" altLang="zh-CN" sz="1400" b="1" spc="10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b="1" spc="10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业绩</a:t>
                      </a:r>
                      <a:endParaRPr lang="zh-CN" altLang="en-US" sz="1400" b="1" spc="10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20"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lang="zh-CN" altLang="en-US" sz="1400" b="1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近五年，共发表论文 </a:t>
                      </a:r>
                      <a:r>
                        <a:rPr lang="en-US" altLang="zh-CN" sz="1400" b="1" dirty="0" smtClean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X </a:t>
                      </a:r>
                      <a:r>
                        <a:rPr lang="zh-CN" altLang="en-US" sz="1400" b="1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篇</a:t>
                      </a:r>
                      <a:r>
                        <a:rPr lang="zh-CN" altLang="en-US" sz="1400" b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：</a:t>
                      </a:r>
                      <a:endParaRPr lang="en-US" altLang="zh-CN" sz="1400" b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（1）第一作者，</a:t>
                      </a:r>
                      <a:r>
                        <a:rPr lang="zh-CN" altLang="en-US" sz="1400" b="1" dirty="0" smtClean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SCI</a:t>
                      </a:r>
                      <a:r>
                        <a:rPr lang="en-US" altLang="zh-CN" sz="1400" b="1" dirty="0" smtClean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 1 </a:t>
                      </a:r>
                      <a:r>
                        <a:rPr lang="zh-CN" altLang="en-US" sz="14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区</a:t>
                      </a:r>
                      <a:r>
                        <a:rPr lang="zh-CN" altLang="en-US" sz="1400" b="1" dirty="0" smtClean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，</a:t>
                      </a:r>
                      <a:r>
                        <a:rPr lang="en-US" altLang="zh-CN" sz="1400" b="1" dirty="0" smtClean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X</a:t>
                      </a:r>
                      <a:r>
                        <a:rPr lang="zh-CN" altLang="en-US" sz="1400" b="1" dirty="0" smtClean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篇</a:t>
                      </a:r>
                      <a:r>
                        <a:rPr lang="zh-CN" altLang="en-US" sz="14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，</a:t>
                      </a:r>
                      <a:r>
                        <a:rPr lang="zh-CN" altLang="en-US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文章名</a:t>
                      </a:r>
                      <a:r>
                        <a:rPr lang="zh-CN" altLang="en-US" sz="1400" dirty="0" smtClean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《</a:t>
                      </a:r>
                      <a:r>
                        <a:rPr lang="zh-CN" altLang="en-US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期刊名》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XXXX</a:t>
                      </a:r>
                      <a:r>
                        <a:rPr lang="zh-CN" altLang="en-US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年</a:t>
                      </a:r>
                      <a:r>
                        <a:rPr lang="en-US" sz="14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XX</a:t>
                      </a:r>
                      <a:r>
                        <a:rPr lang="zh-CN" altLang="en-US" sz="14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月</a:t>
                      </a:r>
                      <a:r>
                        <a:rPr lang="zh-CN" altLang="en-US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；</a:t>
                      </a:r>
                      <a:endParaRPr lang="zh-CN" altLang="en-US" sz="14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方正小标宋简体" panose="03000509000000000000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（</a:t>
                      </a:r>
                      <a:r>
                        <a:rPr lang="en-US" altLang="zh-CN" sz="14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2</a:t>
                      </a:r>
                      <a:r>
                        <a:rPr lang="zh-CN" altLang="en-US" sz="14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）第一作者，</a:t>
                      </a:r>
                      <a:r>
                        <a:rPr lang="zh-CN" altLang="en-US" sz="1400" b="1" dirty="0" smtClean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SCI</a:t>
                      </a:r>
                      <a:r>
                        <a:rPr lang="en-US" altLang="zh-CN" sz="1400" b="1" dirty="0" smtClean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 2 </a:t>
                      </a:r>
                      <a:r>
                        <a:rPr lang="zh-CN" altLang="en-US" sz="14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区</a:t>
                      </a:r>
                      <a:r>
                        <a:rPr lang="zh-CN" altLang="en-US" sz="1400" b="1" dirty="0" smtClean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，</a:t>
                      </a:r>
                      <a:r>
                        <a:rPr lang="en-US" altLang="zh-CN" sz="1400" b="1" dirty="0" smtClean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X</a:t>
                      </a:r>
                      <a:r>
                        <a:rPr lang="zh-CN" altLang="en-US" sz="1400" b="1" dirty="0" smtClean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篇</a:t>
                      </a:r>
                      <a:r>
                        <a:rPr lang="zh-CN" altLang="en-US" sz="14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，</a:t>
                      </a:r>
                      <a:r>
                        <a:rPr lang="zh-CN" altLang="en-US" sz="1400" dirty="0" smtClean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文章名《期刊名》</a:t>
                      </a:r>
                      <a:r>
                        <a:rPr lang="en-US" sz="14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XXXX</a:t>
                      </a:r>
                      <a:r>
                        <a:rPr lang="zh-CN" altLang="en-US" sz="1400" dirty="0" smtClean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年</a:t>
                      </a:r>
                      <a:r>
                        <a:rPr lang="en-US" sz="14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XX</a:t>
                      </a:r>
                      <a:r>
                        <a:rPr lang="zh-CN" altLang="en-US" sz="14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月</a:t>
                      </a:r>
                      <a:r>
                        <a:rPr lang="zh-CN" altLang="en-US" sz="1400" dirty="0" smtClean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；</a:t>
                      </a:r>
                      <a:endParaRPr lang="zh-CN" altLang="en-US" sz="1400" dirty="0" smtClean="0">
                        <a:latin typeface="Arial" panose="020B0604020202020204" pitchFamily="34" charset="0"/>
                        <a:ea typeface="微软雅黑" panose="020B0503020204020204" pitchFamily="34" charset="-122"/>
                        <a:cs typeface="方正小标宋简体" panose="03000509000000000000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（</a:t>
                      </a:r>
                      <a:r>
                        <a:rPr lang="en-US" altLang="zh-CN" sz="14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3</a:t>
                      </a:r>
                      <a:r>
                        <a:rPr lang="zh-CN" altLang="en-US" sz="14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）第一作者，</a:t>
                      </a:r>
                      <a:r>
                        <a:rPr lang="zh-CN" altLang="en-US" sz="1400" b="1" dirty="0" smtClean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SCI</a:t>
                      </a:r>
                      <a:r>
                        <a:rPr lang="en-US" altLang="zh-CN" sz="1400" b="1" dirty="0" smtClean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 3 </a:t>
                      </a:r>
                      <a:r>
                        <a:rPr lang="zh-CN" altLang="en-US" sz="14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区</a:t>
                      </a:r>
                      <a:r>
                        <a:rPr lang="zh-CN" altLang="en-US" sz="1400" b="1" dirty="0" smtClean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，</a:t>
                      </a:r>
                      <a:r>
                        <a:rPr lang="en-US" altLang="zh-CN" sz="1400" b="1" dirty="0" smtClean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X</a:t>
                      </a:r>
                      <a:r>
                        <a:rPr lang="zh-CN" altLang="en-US" sz="1400" b="1" dirty="0" smtClean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篇</a:t>
                      </a:r>
                      <a:r>
                        <a:rPr lang="zh-CN" altLang="en-US" sz="1400" b="1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，</a:t>
                      </a:r>
                      <a:r>
                        <a:rPr lang="zh-CN" altLang="en-US" sz="1400" dirty="0" smtClean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文章名《期刊名》</a:t>
                      </a:r>
                      <a:r>
                        <a:rPr lang="en-US" sz="14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XXXX</a:t>
                      </a:r>
                      <a:r>
                        <a:rPr lang="zh-CN" altLang="en-US" sz="1400" dirty="0" smtClean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年</a:t>
                      </a:r>
                      <a:r>
                        <a:rPr lang="en-US" sz="14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XX</a:t>
                      </a:r>
                      <a:r>
                        <a:rPr lang="zh-CN" altLang="en-US" sz="140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月</a:t>
                      </a:r>
                      <a:r>
                        <a:rPr lang="zh-CN" altLang="en-US" sz="1400" dirty="0" smtClean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方正小标宋简体" panose="03000509000000000000" charset="-122"/>
                          <a:sym typeface="+mn-ea"/>
                        </a:rPr>
                        <a:t>；</a:t>
                      </a:r>
                      <a:endParaRPr lang="en-US" altLang="zh-CN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方正小标宋简体" panose="03000509000000000000" charset="-122"/>
                        <a:sym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solidFill>
                      <a:srgbClr val="F7FBFF"/>
                    </a:solidFill>
                  </a:tcPr>
                </a:tc>
                <a:tc hMerge="1">
                  <a:tcPr/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7FBFF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/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7FBFF"/>
                    </a:solidFill>
                  </a:tcPr>
                </a:tc>
                <a:tc hMerge="1">
                  <a:tcPr/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7FBFF"/>
                    </a:solidFill>
                  </a:tcPr>
                </a:tc>
                <a:tc hMerge="1">
                  <a:tcPr/>
                </a:tc>
                <a:tc hMerge="1">
                  <a:tcPr anchor="ctr"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7FBFF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7FBFF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/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7FBFF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7FBFF"/>
                    </a:solidFill>
                  </a:tcPr>
                </a:tc>
              </a:tr>
              <a:tr h="681355">
                <a:tc>
                  <a:txBody>
                    <a:bodyPr/>
                    <a:p>
                      <a:pPr algn="ctr"/>
                      <a:r>
                        <a:rPr lang="zh-CN" altLang="en-US" sz="1400" b="1" spc="10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导师</a:t>
                      </a:r>
                      <a:endParaRPr lang="en-US" altLang="zh-CN" sz="1400" b="1" spc="10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b="1" spc="10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情况</a:t>
                      </a:r>
                      <a:endParaRPr lang="zh-CN" altLang="en-US" sz="1400" b="1" spc="10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20">
                  <a:txBody>
                    <a:bodyPr/>
                    <a:p>
                      <a:r>
                        <a:rPr lang="en-US" sz="1400" b="0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XXXX</a:t>
                      </a:r>
                      <a:endParaRPr lang="en-US" sz="1400" b="0" baseline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/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/>
                </a:tc>
                <a:tc hMerge="1">
                  <a:tcPr anchor="ctr"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/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</a:tr>
              <a:tr h="365271">
                <a:tc rowSpan="3">
                  <a:txBody>
                    <a:bodyPr/>
                    <a:p>
                      <a:pPr algn="ctr"/>
                      <a:r>
                        <a:rPr lang="zh-CN" altLang="en-US" sz="1400" b="1" spc="10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配偶</a:t>
                      </a:r>
                      <a:endParaRPr lang="en-US" altLang="zh-CN" sz="1400" b="1" spc="10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b="1" spc="10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情况</a:t>
                      </a:r>
                      <a:endParaRPr lang="zh-CN" altLang="en-US" sz="1400" b="1" spc="10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>
                  <a:txBody>
                    <a:bodyPr/>
                    <a:p>
                      <a:pPr marL="0" algn="ctr" defTabSz="914400" rtl="0" eaLnBrk="1" latinLnBrk="0" hangingPunct="1"/>
                      <a:r>
                        <a:rPr lang="zh-CN" altLang="en-US" sz="1300" b="1" kern="1200" spc="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姓名</a:t>
                      </a:r>
                      <a:endParaRPr lang="zh-CN" altLang="en-US" sz="1300" b="1" kern="1200" spc="1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2">
                  <a:txBody>
                    <a:bodyPr/>
                    <a:p>
                      <a:pPr marL="0" algn="ctr" defTabSz="914400" rtl="0" eaLnBrk="1" latinLnBrk="0" hangingPunct="1"/>
                      <a:r>
                        <a:rPr lang="en-US" altLang="zh-CN" sz="1300" b="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XXX</a:t>
                      </a:r>
                      <a:endParaRPr lang="en-US" altLang="zh-CN" sz="1300" b="0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/>
                </a:tc>
                <a:tc gridSpan="3">
                  <a:txBody>
                    <a:bodyPr/>
                    <a:p>
                      <a:pPr marL="0" algn="ctr" defTabSz="914400" rtl="0" eaLnBrk="1" latinLnBrk="0" hangingPunct="1"/>
                      <a:r>
                        <a:rPr lang="zh-CN" altLang="en-US" sz="1300" b="1" kern="1200" spc="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出生年月</a:t>
                      </a:r>
                      <a:endParaRPr lang="zh-CN" altLang="en-US" sz="1300" b="0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4">
                  <a:txBody>
                    <a:bodyPr/>
                    <a:p>
                      <a:pPr algn="ctr"/>
                      <a:r>
                        <a:rPr lang="en-US" altLang="zh-CN" sz="1300" dirty="0"/>
                        <a:t>XXXX</a:t>
                      </a:r>
                      <a:r>
                        <a:rPr lang="zh-CN" altLang="en-US" sz="1300" dirty="0"/>
                        <a:t>年</a:t>
                      </a:r>
                      <a:r>
                        <a:rPr lang="en-US" altLang="zh-CN" sz="1300" dirty="0"/>
                        <a:t>XX</a:t>
                      </a:r>
                      <a:r>
                        <a:rPr lang="zh-CN" altLang="en-US" sz="1300" dirty="0"/>
                        <a:t>月</a:t>
                      </a:r>
                      <a:endParaRPr lang="zh-CN" altLang="en-US" sz="1300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/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>
                  <a:txBody>
                    <a:bodyPr/>
                    <a:p>
                      <a:pPr marL="0" algn="ctr" defTabSz="914400" rtl="0" eaLnBrk="1" latinLnBrk="0" hangingPunct="1"/>
                      <a:r>
                        <a:rPr lang="zh-CN" altLang="en-US" sz="1300" b="1" kern="1200" spc="1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籍贯</a:t>
                      </a:r>
                      <a:endParaRPr lang="zh-CN" altLang="en-US" sz="1300" b="1" kern="1200" spc="1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b="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XXXX</a:t>
                      </a:r>
                      <a:r>
                        <a:rPr lang="zh-CN" altLang="en-US" sz="1300" b="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省</a:t>
                      </a:r>
                      <a:r>
                        <a:rPr lang="en-US" altLang="zh-CN" sz="1300" b="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XX</a:t>
                      </a:r>
                      <a:r>
                        <a:rPr lang="zh-CN" altLang="en-US" sz="1300" b="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市</a:t>
                      </a:r>
                      <a:endParaRPr lang="zh-CN" altLang="en-US" sz="1300" b="0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3">
                  <a:txBody>
                    <a:bodyPr/>
                    <a:p>
                      <a:pPr algn="ctr"/>
                      <a:r>
                        <a:rPr lang="zh-CN" altLang="en-US" sz="1300" b="1" kern="1200" spc="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政治面貌</a:t>
                      </a:r>
                      <a:endParaRPr lang="zh-CN" altLang="en-US" sz="1300" b="1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b="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XXXX</a:t>
                      </a:r>
                      <a:endParaRPr lang="en-US" altLang="zh-CN" sz="1300" b="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2">
                  <a:txBody>
                    <a:bodyPr/>
                    <a:p>
                      <a:pPr algn="ctr"/>
                      <a:r>
                        <a:rPr lang="zh-CN" altLang="en-US" sz="1300" b="1" kern="1200" spc="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是否解决工作</a:t>
                      </a:r>
                      <a:endParaRPr lang="zh-CN" altLang="en-US" sz="1300" dirty="0"/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b="1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是</a:t>
                      </a:r>
                      <a:r>
                        <a:rPr lang="en-US" altLang="zh-CN" sz="1300" b="1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1300" b="1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否</a:t>
                      </a:r>
                      <a:endParaRPr lang="zh-CN" altLang="en-US" sz="1300" b="1" kern="1200" baseline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</a:tr>
              <a:tr h="365271">
                <a:tc vMerge="1">
                  <a:tcPr anchor="ctr">
                    <a:solidFill>
                      <a:srgbClr val="F3F9FF"/>
                    </a:solidFill>
                  </a:tcPr>
                </a:tc>
                <a:tc gridSpan="8"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b="1" kern="1200" spc="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第一学历毕业学校及专业</a:t>
                      </a:r>
                      <a:endParaRPr lang="zh-CN" altLang="en-US" sz="1300" b="1" kern="1200" spc="1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/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6"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本科，</a:t>
                      </a:r>
                      <a:r>
                        <a:rPr lang="en-US" altLang="zh-CN" sz="13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XXXX</a:t>
                      </a:r>
                      <a:r>
                        <a:rPr lang="zh-CN" altLang="en-US" sz="13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大学，</a:t>
                      </a:r>
                      <a:r>
                        <a:rPr lang="en-US" altLang="zh-CN" sz="13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XXXX</a:t>
                      </a:r>
                      <a:r>
                        <a:rPr lang="zh-CN" altLang="en-US" sz="13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专业</a:t>
                      </a:r>
                      <a:r>
                        <a:rPr lang="en-US" altLang="zh-CN" sz="13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 </a:t>
                      </a:r>
                      <a:endParaRPr lang="zh-CN" altLang="en-US" sz="1300" b="0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/>
                </a:tc>
                <a:tc hMerge="1">
                  <a:tcPr anchor="ctr"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3"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b="1" kern="1200" spc="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现工作单位</a:t>
                      </a:r>
                      <a:endParaRPr lang="zh-CN" altLang="en-US" sz="1300" b="1" kern="1200" spc="1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/>
                </a:tc>
                <a:tc gridSpan="3"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b="0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XXXX</a:t>
                      </a:r>
                      <a:endParaRPr lang="en-US" altLang="zh-CN" sz="1300" b="0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</a:tr>
              <a:tr h="365271">
                <a:tc vMerge="1">
                  <a:tcPr anchor="ctr">
                    <a:solidFill>
                      <a:srgbClr val="F3F9FF"/>
                    </a:solidFill>
                  </a:tcPr>
                </a:tc>
                <a:tc gridSpan="10"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b="1" kern="1200" spc="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最高学历毕业学校、专业及毕业时间</a:t>
                      </a:r>
                      <a:endParaRPr lang="zh-CN" altLang="en-US" sz="1300" b="1" kern="1200" spc="1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/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cPr/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10"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XXXX</a:t>
                      </a:r>
                      <a:r>
                        <a:rPr lang="zh-CN" altLang="en-US" sz="13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大学，全日制硕士研究生，</a:t>
                      </a:r>
                      <a:r>
                        <a:rPr lang="en-US" altLang="zh-CN" sz="13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XX</a:t>
                      </a:r>
                      <a:r>
                        <a:rPr lang="zh-CN" altLang="en-US" sz="13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专业</a:t>
                      </a:r>
                      <a:r>
                        <a:rPr lang="en-US" altLang="zh-CN" sz="13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 </a:t>
                      </a:r>
                      <a:r>
                        <a:rPr lang="zh-CN" altLang="en-US" sz="13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13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XXXX</a:t>
                      </a:r>
                      <a:r>
                        <a:rPr lang="zh-CN" altLang="en-US" sz="13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年</a:t>
                      </a:r>
                      <a:r>
                        <a:rPr lang="en-US" altLang="zh-CN" sz="13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XX</a:t>
                      </a:r>
                      <a:r>
                        <a:rPr lang="zh-CN" altLang="en-US" sz="13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月</a:t>
                      </a:r>
                      <a:endParaRPr lang="zh-CN" altLang="en-US" sz="1300" b="0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/>
                </a:tc>
                <a:tc hMerge="1">
                  <a:tcPr anchor="ctr"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/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</a:tr>
              <a:tr h="591740">
                <a:tc>
                  <a:txBody>
                    <a:bodyPr/>
                    <a:p>
                      <a:pPr algn="ctr"/>
                      <a:r>
                        <a:rPr lang="zh-CN" altLang="en-US" sz="1400" b="1" spc="10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初审</a:t>
                      </a:r>
                      <a:endParaRPr lang="en-US" altLang="zh-CN" sz="1400" b="1" spc="10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b="1" spc="100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意见</a:t>
                      </a:r>
                      <a:endParaRPr lang="zh-CN" altLang="en-US" sz="1400" b="1" spc="100" baseline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gridSpan="20">
                  <a:txBody>
                    <a:bodyPr/>
                    <a:p>
                      <a:r>
                        <a:rPr lang="en-US" altLang="zh-CN" sz="1400" b="1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1.</a:t>
                      </a:r>
                      <a:r>
                        <a:rPr lang="zh-CN" altLang="en-US" sz="1400" b="1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符合条件</a:t>
                      </a:r>
                      <a:r>
                        <a:rPr lang="zh-CN" altLang="en-US" sz="1400" b="1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：</a:t>
                      </a:r>
                      <a:r>
                        <a:rPr lang="zh-CN" altLang="en-US" sz="140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工科</a:t>
                      </a:r>
                      <a:r>
                        <a:rPr lang="en-US" altLang="zh-CN" sz="140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理科</a:t>
                      </a:r>
                      <a:r>
                        <a:rPr lang="en-US" altLang="zh-CN" sz="140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40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人文</a:t>
                      </a:r>
                      <a:r>
                        <a:rPr lang="en-US" altLang="zh-CN" sz="140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 EX</a:t>
                      </a:r>
                      <a:r>
                        <a:rPr lang="zh-CN" altLang="en-US" sz="140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工科</a:t>
                      </a:r>
                      <a:r>
                        <a:rPr lang="en-US" altLang="zh-CN" sz="1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/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理科</a:t>
                      </a:r>
                      <a:r>
                        <a:rPr lang="en-US" altLang="zh-CN" sz="1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/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人文</a:t>
                      </a:r>
                      <a:r>
                        <a:rPr sz="140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类博士在SCI</a:t>
                      </a:r>
                      <a:r>
                        <a:rPr lang="en-US" sz="140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 X </a:t>
                      </a:r>
                      <a:r>
                        <a:rPr sz="140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区期刊发表学术论文</a:t>
                      </a:r>
                      <a:r>
                        <a:rPr lang="en-US" sz="140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 X </a:t>
                      </a:r>
                      <a:r>
                        <a:rPr sz="140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篇以上</a:t>
                      </a:r>
                      <a:r>
                        <a:rPr lang="zh-CN" sz="140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  <a:endParaRPr lang="zh-CN" sz="1400" b="1" baseline="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400" b="1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en-US" altLang="zh-CN" sz="1400" b="1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.</a:t>
                      </a:r>
                      <a:r>
                        <a:rPr lang="zh-CN" altLang="en-US" sz="1400" b="1" baseline="0" dirty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拟引进层次</a:t>
                      </a:r>
                      <a:r>
                        <a:rPr lang="zh-CN" altLang="en-US" sz="1400" b="1" baseline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：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工科</a:t>
                      </a:r>
                      <a:r>
                        <a:rPr lang="en-US" altLang="zh-CN" sz="1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/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理科</a:t>
                      </a:r>
                      <a:r>
                        <a:rPr lang="en-US" altLang="zh-CN" sz="1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/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人文</a:t>
                      </a:r>
                      <a:r>
                        <a:rPr lang="en-US" altLang="zh-CN" sz="1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sym typeface="+mn-ea"/>
                        </a:rPr>
                        <a:t> EX</a:t>
                      </a:r>
                      <a:endParaRPr lang="en-US" altLang="zh-CN" sz="1400" b="1" kern="1200" baseline="0" dirty="0" smtClean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方正小标宋简体" panose="03000509000000000000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/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/>
                </a:tc>
                <a:tc hMerge="1">
                  <a:tcPr anchor="ctr"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cPr/>
                </a:tc>
                <a:tc hMerge="1">
                  <a:tcPr>
                    <a:lnL w="952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4F8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152265" y="274320"/>
            <a:ext cx="78619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</a:t>
            </a:r>
            <a:r>
              <a:rPr lang="en-US" altLang="zh-CN" sz="20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2025</a:t>
            </a:r>
            <a:r>
              <a:rPr lang="zh-CN" altLang="en-US" sz="20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年第</a:t>
            </a:r>
            <a:r>
              <a:rPr lang="en-US" altLang="zh-CN" sz="20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</a:t>
            </a:r>
            <a:r>
              <a:rPr lang="zh-CN" altLang="en-US" sz="20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批拟引进</a:t>
            </a:r>
            <a:r>
              <a:rPr lang="en-US" altLang="zh-CN" sz="20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zh-CN" altLang="en-US" sz="20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返校</a:t>
            </a:r>
            <a:r>
              <a:rPr lang="en-US" altLang="zh-CN" sz="20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20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高层次人才及配偶工作安置（</a:t>
            </a:r>
            <a:r>
              <a:rPr lang="en-US" altLang="zh-CN" sz="20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000" b="1" dirty="0">
                <a:solidFill>
                  <a:srgbClr val="2F5EB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sz="2000" b="1" dirty="0">
              <a:solidFill>
                <a:srgbClr val="2F5EB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368.5527559055117,&quot;width&quot;:3983.7086614173227}"/>
</p:tagLst>
</file>

<file path=ppt/tags/tag2.xml><?xml version="1.0" encoding="utf-8"?>
<p:tagLst xmlns:p="http://schemas.openxmlformats.org/presentationml/2006/main">
  <p:tag name="COMMONDATA" val="eyJoZGlkIjoiZGZjY2U0OTZkOGFmODMzOWJlZWNlZGNmYmZhZmNhYzQifQ=="/>
  <p:tag name="KSO_WPP_MARK_KEY" val="568cf74d-3039-4ef9-ad6b-99b6130d62d3"/>
  <p:tag name="commondata" val="eyJoZGlkIjoiYjNhOTQzYmM3YTMwZWZmZjE1ZGFkYzc5N2FmZjBjMDg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8589</Words>
  <Application>WPS 演示</Application>
  <PresentationFormat>宽屏</PresentationFormat>
  <Paragraphs>550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Times New Roman</vt:lpstr>
      <vt:lpstr>方正小标宋简体</vt:lpstr>
      <vt:lpstr>等线</vt:lpstr>
      <vt:lpstr>Arial Unicode MS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“教师队伍”项目组工作推进会</dc:title>
  <dc:creator>admin</dc:creator>
  <cp:lastModifiedBy>star-hl</cp:lastModifiedBy>
  <cp:revision>212</cp:revision>
  <dcterms:created xsi:type="dcterms:W3CDTF">2022-01-23T06:28:00Z</dcterms:created>
  <dcterms:modified xsi:type="dcterms:W3CDTF">2025-01-02T03:04:14Z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41951A8FBC1042B3A982711EB5206E06_13</vt:lpwstr>
  </property>
  <property fmtid="{D5CDD505-2E9C-101B-9397-08002B2CF9AE}" pid="3" name="KSOProductBuildVer">
    <vt:lpwstr>2052-12.1.0.19302</vt:lpwstr>
  </property>
</Properties>
</file>